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Alata" charset="1" panose="00000500000000000000"/>
      <p:regular r:id="rId25"/>
    </p:embeddedFont>
    <p:embeddedFont>
      <p:font typeface="Glacial Indifference" charset="1" panose="00000000000000000000"/>
      <p:regular r:id="rId26"/>
    </p:embeddedFont>
    <p:embeddedFont>
      <p:font typeface="Glacial Indifference Bold" charset="1" panose="000008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jpeg>
</file>

<file path=ppt/media/image18.jpeg>
</file>

<file path=ppt/media/image19.png>
</file>

<file path=ppt/media/image2.svg>
</file>

<file path=ppt/media/image20.sv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4.svg>
</file>

<file path=ppt/media/image5.png>
</file>

<file path=ppt/media/image6.sv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5.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8.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9.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30.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8.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6.jpeg" Type="http://schemas.openxmlformats.org/officeDocument/2006/relationships/image"/><Relationship Id="rId5" Target="../media/image1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8.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2211E"/>
        </a:solidFill>
      </p:bgPr>
    </p:bg>
    <p:spTree>
      <p:nvGrpSpPr>
        <p:cNvPr id="1" name=""/>
        <p:cNvGrpSpPr/>
        <p:nvPr/>
      </p:nvGrpSpPr>
      <p:grpSpPr>
        <a:xfrm>
          <a:off x="0" y="0"/>
          <a:ext cx="0" cy="0"/>
          <a:chOff x="0" y="0"/>
          <a:chExt cx="0" cy="0"/>
        </a:xfrm>
      </p:grpSpPr>
      <p:sp>
        <p:nvSpPr>
          <p:cNvPr name="Freeform 2" id="2"/>
          <p:cNvSpPr/>
          <p:nvPr/>
        </p:nvSpPr>
        <p:spPr>
          <a:xfrm flipH="false" flipV="false" rot="0">
            <a:off x="-2598333" y="-1944177"/>
            <a:ext cx="14034670" cy="4771788"/>
          </a:xfrm>
          <a:custGeom>
            <a:avLst/>
            <a:gdLst/>
            <a:ahLst/>
            <a:cxnLst/>
            <a:rect r="r" b="b" t="t" l="l"/>
            <a:pathLst>
              <a:path h="4771788" w="14034670">
                <a:moveTo>
                  <a:pt x="0" y="0"/>
                </a:moveTo>
                <a:lnTo>
                  <a:pt x="14034670" y="0"/>
                </a:lnTo>
                <a:lnTo>
                  <a:pt x="14034670" y="4771788"/>
                </a:lnTo>
                <a:lnTo>
                  <a:pt x="0" y="4771788"/>
                </a:lnTo>
                <a:lnTo>
                  <a:pt x="0" y="0"/>
                </a:lnTo>
                <a:close/>
              </a:path>
            </a:pathLst>
          </a:custGeom>
          <a:blipFill>
            <a:blip r:embed="rId2">
              <a:alphaModFix amt="18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5384350" y="2773216"/>
            <a:ext cx="11102518" cy="10977615"/>
          </a:xfrm>
          <a:custGeom>
            <a:avLst/>
            <a:gdLst/>
            <a:ahLst/>
            <a:cxnLst/>
            <a:rect r="r" b="b" t="t" l="l"/>
            <a:pathLst>
              <a:path h="10977615" w="11102518">
                <a:moveTo>
                  <a:pt x="0" y="0"/>
                </a:moveTo>
                <a:lnTo>
                  <a:pt x="11102518" y="0"/>
                </a:lnTo>
                <a:lnTo>
                  <a:pt x="11102518" y="10977615"/>
                </a:lnTo>
                <a:lnTo>
                  <a:pt x="0" y="10977615"/>
                </a:lnTo>
                <a:lnTo>
                  <a:pt x="0" y="0"/>
                </a:lnTo>
                <a:close/>
              </a:path>
            </a:pathLst>
          </a:custGeom>
          <a:blipFill>
            <a:blip r:embed="rId4">
              <a:alphaModFix amt="18999"/>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4" id="4"/>
          <p:cNvSpPr/>
          <p:nvPr/>
        </p:nvSpPr>
        <p:spPr>
          <a:xfrm flipH="false" flipV="false" rot="0">
            <a:off x="1028700" y="1534941"/>
            <a:ext cx="1034655" cy="818472"/>
          </a:xfrm>
          <a:custGeom>
            <a:avLst/>
            <a:gdLst/>
            <a:ahLst/>
            <a:cxnLst/>
            <a:rect r="r" b="b" t="t" l="l"/>
            <a:pathLst>
              <a:path h="818472" w="1034655">
                <a:moveTo>
                  <a:pt x="0" y="0"/>
                </a:moveTo>
                <a:lnTo>
                  <a:pt x="1034655" y="0"/>
                </a:lnTo>
                <a:lnTo>
                  <a:pt x="1034655" y="818472"/>
                </a:lnTo>
                <a:lnTo>
                  <a:pt x="0" y="8184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grpSp>
        <p:nvGrpSpPr>
          <p:cNvPr name="Group 5" id="5"/>
          <p:cNvGrpSpPr/>
          <p:nvPr/>
        </p:nvGrpSpPr>
        <p:grpSpPr>
          <a:xfrm rot="0">
            <a:off x="1149705" y="3368058"/>
            <a:ext cx="47625" cy="3802747"/>
            <a:chOff x="0" y="0"/>
            <a:chExt cx="12543" cy="1001547"/>
          </a:xfrm>
        </p:grpSpPr>
        <p:sp>
          <p:nvSpPr>
            <p:cNvPr name="Freeform 6" id="6"/>
            <p:cNvSpPr/>
            <p:nvPr/>
          </p:nvSpPr>
          <p:spPr>
            <a:xfrm flipH="false" flipV="false" rot="0">
              <a:off x="0" y="0"/>
              <a:ext cx="12543" cy="1001547"/>
            </a:xfrm>
            <a:custGeom>
              <a:avLst/>
              <a:gdLst/>
              <a:ahLst/>
              <a:cxnLst/>
              <a:rect r="r" b="b" t="t" l="l"/>
              <a:pathLst>
                <a:path h="1001547" w="12543">
                  <a:moveTo>
                    <a:pt x="0" y="0"/>
                  </a:moveTo>
                  <a:lnTo>
                    <a:pt x="12543" y="0"/>
                  </a:lnTo>
                  <a:lnTo>
                    <a:pt x="12543" y="1001547"/>
                  </a:lnTo>
                  <a:lnTo>
                    <a:pt x="0" y="1001547"/>
                  </a:lnTo>
                  <a:close/>
                </a:path>
              </a:pathLst>
            </a:custGeom>
            <a:solidFill>
              <a:srgbClr val="FFFFFF"/>
            </a:solidFill>
          </p:spPr>
        </p:sp>
        <p:sp>
          <p:nvSpPr>
            <p:cNvPr name="TextBox 7" id="7"/>
            <p:cNvSpPr txBox="true"/>
            <p:nvPr/>
          </p:nvSpPr>
          <p:spPr>
            <a:xfrm>
              <a:off x="0" y="-38100"/>
              <a:ext cx="12543" cy="1039647"/>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2113373" y="0"/>
            <a:ext cx="6174627" cy="10287000"/>
          </a:xfrm>
          <a:custGeom>
            <a:avLst/>
            <a:gdLst/>
            <a:ahLst/>
            <a:cxnLst/>
            <a:rect r="r" b="b" t="t" l="l"/>
            <a:pathLst>
              <a:path h="10287000" w="6174627">
                <a:moveTo>
                  <a:pt x="0" y="0"/>
                </a:moveTo>
                <a:lnTo>
                  <a:pt x="6174627" y="0"/>
                </a:lnTo>
                <a:lnTo>
                  <a:pt x="6174627" y="10287000"/>
                </a:lnTo>
                <a:lnTo>
                  <a:pt x="0" y="10287000"/>
                </a:lnTo>
                <a:lnTo>
                  <a:pt x="0" y="0"/>
                </a:lnTo>
                <a:close/>
              </a:path>
            </a:pathLst>
          </a:custGeom>
          <a:blipFill>
            <a:blip r:embed="rId8"/>
            <a:stretch>
              <a:fillRect l="0" t="-2537" r="0" b="-2537"/>
            </a:stretch>
          </a:blipFill>
          <a:ln cap="sq">
            <a:noFill/>
            <a:prstDash val="solid"/>
            <a:miter/>
          </a:ln>
        </p:spPr>
      </p:sp>
      <p:sp>
        <p:nvSpPr>
          <p:cNvPr name="TextBox 9" id="9"/>
          <p:cNvSpPr txBox="true"/>
          <p:nvPr/>
        </p:nvSpPr>
        <p:spPr>
          <a:xfrm rot="0">
            <a:off x="1416336" y="3244233"/>
            <a:ext cx="8569609" cy="1158734"/>
          </a:xfrm>
          <a:prstGeom prst="rect">
            <a:avLst/>
          </a:prstGeom>
        </p:spPr>
        <p:txBody>
          <a:bodyPr anchor="t" rtlCol="false" tIns="0" lIns="0" bIns="0" rIns="0">
            <a:spAutoFit/>
          </a:bodyPr>
          <a:lstStyle/>
          <a:p>
            <a:pPr algn="l" marL="0" indent="0" lvl="0">
              <a:lnSpc>
                <a:spcPts val="9549"/>
              </a:lnSpc>
              <a:spcBef>
                <a:spcPct val="0"/>
              </a:spcBef>
            </a:pPr>
            <a:r>
              <a:rPr lang="en-US" sz="6821" spc="736">
                <a:solidFill>
                  <a:srgbClr val="FFFFFF"/>
                </a:solidFill>
                <a:latin typeface="Alata"/>
                <a:ea typeface="Alata"/>
                <a:cs typeface="Alata"/>
                <a:sym typeface="Alata"/>
              </a:rPr>
              <a:t>AIRLINE DATA</a:t>
            </a:r>
          </a:p>
        </p:txBody>
      </p:sp>
      <p:sp>
        <p:nvSpPr>
          <p:cNvPr name="TextBox 10" id="10"/>
          <p:cNvSpPr txBox="true"/>
          <p:nvPr/>
        </p:nvSpPr>
        <p:spPr>
          <a:xfrm rot="0">
            <a:off x="1416336" y="4142998"/>
            <a:ext cx="9262646" cy="2281234"/>
          </a:xfrm>
          <a:prstGeom prst="rect">
            <a:avLst/>
          </a:prstGeom>
        </p:spPr>
        <p:txBody>
          <a:bodyPr anchor="t" rtlCol="false" tIns="0" lIns="0" bIns="0" rIns="0">
            <a:spAutoFit/>
          </a:bodyPr>
          <a:lstStyle/>
          <a:p>
            <a:pPr algn="l" marL="0" indent="0" lvl="0">
              <a:lnSpc>
                <a:spcPts val="18677"/>
              </a:lnSpc>
              <a:spcBef>
                <a:spcPct val="0"/>
              </a:spcBef>
            </a:pPr>
            <a:r>
              <a:rPr lang="en-US" sz="13341" spc="1440">
                <a:solidFill>
                  <a:srgbClr val="FFFFFF"/>
                </a:solidFill>
                <a:latin typeface="Alata"/>
                <a:ea typeface="Alata"/>
                <a:cs typeface="Alata"/>
                <a:sym typeface="Alata"/>
              </a:rPr>
              <a:t>ANALYSIS</a:t>
            </a:r>
          </a:p>
        </p:txBody>
      </p:sp>
      <p:sp>
        <p:nvSpPr>
          <p:cNvPr name="TextBox 11" id="11"/>
          <p:cNvSpPr txBox="true"/>
          <p:nvPr/>
        </p:nvSpPr>
        <p:spPr>
          <a:xfrm rot="0">
            <a:off x="2230364" y="1653731"/>
            <a:ext cx="2174166" cy="688378"/>
          </a:xfrm>
          <a:prstGeom prst="rect">
            <a:avLst/>
          </a:prstGeom>
        </p:spPr>
        <p:txBody>
          <a:bodyPr anchor="t" rtlCol="false" tIns="0" lIns="0" bIns="0" rIns="0">
            <a:spAutoFit/>
          </a:bodyPr>
          <a:lstStyle/>
          <a:p>
            <a:pPr algn="l">
              <a:lnSpc>
                <a:spcPts val="2708"/>
              </a:lnSpc>
            </a:pPr>
            <a:r>
              <a:rPr lang="en-US" sz="2531" spc="179">
                <a:solidFill>
                  <a:srgbClr val="FFFFFF"/>
                </a:solidFill>
                <a:latin typeface="Glacial Indifference"/>
                <a:ea typeface="Glacial Indifference"/>
                <a:cs typeface="Glacial Indifference"/>
                <a:sym typeface="Glacial Indifference"/>
              </a:rPr>
              <a:t>Delta</a:t>
            </a:r>
          </a:p>
          <a:p>
            <a:pPr algn="l" marL="0" indent="0" lvl="0">
              <a:lnSpc>
                <a:spcPts val="2708"/>
              </a:lnSpc>
            </a:pPr>
            <a:r>
              <a:rPr lang="en-US" sz="2531" spc="179">
                <a:solidFill>
                  <a:srgbClr val="FFFFFF"/>
                </a:solidFill>
                <a:latin typeface="Glacial Indifference"/>
                <a:ea typeface="Glacial Indifference"/>
                <a:cs typeface="Glacial Indifference"/>
                <a:sym typeface="Glacial Indifference"/>
              </a:rPr>
              <a:t>Airlines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5873"/>
            <a:ext cx="18288000" cy="6852621"/>
            <a:chOff x="0" y="0"/>
            <a:chExt cx="4816593" cy="1804806"/>
          </a:xfrm>
        </p:grpSpPr>
        <p:sp>
          <p:nvSpPr>
            <p:cNvPr name="Freeform 3" id="3"/>
            <p:cNvSpPr/>
            <p:nvPr/>
          </p:nvSpPr>
          <p:spPr>
            <a:xfrm flipH="false" flipV="false" rot="0">
              <a:off x="0" y="0"/>
              <a:ext cx="4816592" cy="1804806"/>
            </a:xfrm>
            <a:custGeom>
              <a:avLst/>
              <a:gdLst/>
              <a:ahLst/>
              <a:cxnLst/>
              <a:rect r="r" b="b" t="t" l="l"/>
              <a:pathLst>
                <a:path h="1804806" w="4816592">
                  <a:moveTo>
                    <a:pt x="0" y="0"/>
                  </a:moveTo>
                  <a:lnTo>
                    <a:pt x="4816592" y="0"/>
                  </a:lnTo>
                  <a:lnTo>
                    <a:pt x="4816592" y="1804806"/>
                  </a:lnTo>
                  <a:lnTo>
                    <a:pt x="0" y="1804806"/>
                  </a:lnTo>
                  <a:close/>
                </a:path>
              </a:pathLst>
            </a:custGeom>
            <a:solidFill>
              <a:srgbClr val="22211E"/>
            </a:solidFill>
          </p:spPr>
        </p:sp>
        <p:sp>
          <p:nvSpPr>
            <p:cNvPr name="TextBox 4" id="4"/>
            <p:cNvSpPr txBox="true"/>
            <p:nvPr/>
          </p:nvSpPr>
          <p:spPr>
            <a:xfrm>
              <a:off x="0" y="-38100"/>
              <a:ext cx="4816593" cy="1842906"/>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577779" y="147689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13410158" y="-1281736"/>
            <a:ext cx="6544563" cy="3211121"/>
          </a:xfrm>
          <a:custGeom>
            <a:avLst/>
            <a:gdLst/>
            <a:ahLst/>
            <a:cxnLst/>
            <a:rect r="r" b="b" t="t" l="l"/>
            <a:pathLst>
              <a:path h="3211121" w="6544563">
                <a:moveTo>
                  <a:pt x="0" y="0"/>
                </a:moveTo>
                <a:lnTo>
                  <a:pt x="6544563" y="0"/>
                </a:lnTo>
                <a:lnTo>
                  <a:pt x="6544563" y="3211121"/>
                </a:lnTo>
                <a:lnTo>
                  <a:pt x="0" y="3211121"/>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Freeform 7" id="7"/>
          <p:cNvSpPr/>
          <p:nvPr/>
        </p:nvSpPr>
        <p:spPr>
          <a:xfrm flipH="false" flipV="false" rot="0">
            <a:off x="759787" y="323824"/>
            <a:ext cx="16768425" cy="5533580"/>
          </a:xfrm>
          <a:custGeom>
            <a:avLst/>
            <a:gdLst/>
            <a:ahLst/>
            <a:cxnLst/>
            <a:rect r="r" b="b" t="t" l="l"/>
            <a:pathLst>
              <a:path h="5533580" w="16768425">
                <a:moveTo>
                  <a:pt x="0" y="0"/>
                </a:moveTo>
                <a:lnTo>
                  <a:pt x="16768426" y="0"/>
                </a:lnTo>
                <a:lnTo>
                  <a:pt x="16768426" y="5533581"/>
                </a:lnTo>
                <a:lnTo>
                  <a:pt x="0" y="5533581"/>
                </a:lnTo>
                <a:lnTo>
                  <a:pt x="0" y="0"/>
                </a:lnTo>
                <a:close/>
              </a:path>
            </a:pathLst>
          </a:custGeom>
          <a:blipFill>
            <a:blip r:embed="rId4"/>
            <a:stretch>
              <a:fillRect l="0" t="0" r="0" b="0"/>
            </a:stretch>
          </a:blipFill>
          <a:ln cap="sq">
            <a:noFill/>
            <a:prstDash val="solid"/>
            <a:miter/>
          </a:ln>
        </p:spPr>
      </p:sp>
      <p:sp>
        <p:nvSpPr>
          <p:cNvPr name="TextBox 8" id="8"/>
          <p:cNvSpPr txBox="true"/>
          <p:nvPr/>
        </p:nvSpPr>
        <p:spPr>
          <a:xfrm rot="0">
            <a:off x="329337" y="7302268"/>
            <a:ext cx="17629326" cy="2233664"/>
          </a:xfrm>
          <a:prstGeom prst="rect">
            <a:avLst/>
          </a:prstGeom>
        </p:spPr>
        <p:txBody>
          <a:bodyPr anchor="t" rtlCol="false" tIns="0" lIns="0" bIns="0" rIns="0">
            <a:spAutoFit/>
          </a:bodyPr>
          <a:lstStyle/>
          <a:p>
            <a:pPr algn="l">
              <a:lnSpc>
                <a:spcPts val="4469"/>
              </a:lnSpc>
              <a:spcBef>
                <a:spcPct val="0"/>
              </a:spcBef>
            </a:pPr>
            <a:r>
              <a:rPr lang="en-US" sz="3192" spc="226">
                <a:solidFill>
                  <a:srgbClr val="222222"/>
                </a:solidFill>
                <a:latin typeface="Glacial Indifference"/>
                <a:ea typeface="Glacial Indifference"/>
                <a:cs typeface="Glacial Indifference"/>
                <a:sym typeface="Glacial Indifference"/>
              </a:rPr>
              <a:t>Since revenue is closely tied to ticket bookings, a similar pattern is observed in the total revenue earned. The peak in bookings suggests that identifying the factors driving this increase could help improve revenue and operational strategies in the future.</a:t>
            </a:r>
          </a:p>
        </p:txBody>
      </p:sp>
      <p:sp>
        <p:nvSpPr>
          <p:cNvPr name="TextBox 9" id="9"/>
          <p:cNvSpPr txBox="true"/>
          <p:nvPr/>
        </p:nvSpPr>
        <p:spPr>
          <a:xfrm rot="0">
            <a:off x="6542076" y="5978751"/>
            <a:ext cx="6265883" cy="546911"/>
          </a:xfrm>
          <a:prstGeom prst="rect">
            <a:avLst/>
          </a:prstGeom>
        </p:spPr>
        <p:txBody>
          <a:bodyPr anchor="t" rtlCol="false" tIns="0" lIns="0" bIns="0" rIns="0">
            <a:spAutoFit/>
          </a:bodyPr>
          <a:lstStyle/>
          <a:p>
            <a:pPr algn="ctr" marL="0" indent="0" lvl="0">
              <a:lnSpc>
                <a:spcPts val="4505"/>
              </a:lnSpc>
              <a:spcBef>
                <a:spcPct val="0"/>
              </a:spcBef>
            </a:pPr>
            <a:r>
              <a:rPr lang="en-US" sz="3218" spc="209">
                <a:solidFill>
                  <a:srgbClr val="FFFFFF"/>
                </a:solidFill>
                <a:latin typeface="Alata"/>
                <a:ea typeface="Alata"/>
                <a:cs typeface="Alata"/>
                <a:sym typeface="Alata"/>
              </a:rPr>
              <a:t>Figure 2</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5873"/>
            <a:ext cx="18288000" cy="5137627"/>
            <a:chOff x="0" y="0"/>
            <a:chExt cx="4816593" cy="1353120"/>
          </a:xfrm>
        </p:grpSpPr>
        <p:sp>
          <p:nvSpPr>
            <p:cNvPr name="Freeform 3" id="3"/>
            <p:cNvSpPr/>
            <p:nvPr/>
          </p:nvSpPr>
          <p:spPr>
            <a:xfrm flipH="false" flipV="false" rot="0">
              <a:off x="0" y="0"/>
              <a:ext cx="4816592" cy="1353120"/>
            </a:xfrm>
            <a:custGeom>
              <a:avLst/>
              <a:gdLst/>
              <a:ahLst/>
              <a:cxnLst/>
              <a:rect r="r" b="b" t="t" l="l"/>
              <a:pathLst>
                <a:path h="1353120" w="4816592">
                  <a:moveTo>
                    <a:pt x="0" y="0"/>
                  </a:moveTo>
                  <a:lnTo>
                    <a:pt x="4816592" y="0"/>
                  </a:lnTo>
                  <a:lnTo>
                    <a:pt x="4816592" y="1353120"/>
                  </a:lnTo>
                  <a:lnTo>
                    <a:pt x="0" y="1353120"/>
                  </a:lnTo>
                  <a:close/>
                </a:path>
              </a:pathLst>
            </a:custGeom>
            <a:solidFill>
              <a:srgbClr val="22211E"/>
            </a:solidFill>
          </p:spPr>
        </p:sp>
        <p:sp>
          <p:nvSpPr>
            <p:cNvPr name="TextBox 4" id="4"/>
            <p:cNvSpPr txBox="true"/>
            <p:nvPr/>
          </p:nvSpPr>
          <p:spPr>
            <a:xfrm>
              <a:off x="0" y="-38100"/>
              <a:ext cx="4816593" cy="139122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577779" y="147689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13410158" y="-1281736"/>
            <a:ext cx="6544563" cy="3211121"/>
          </a:xfrm>
          <a:custGeom>
            <a:avLst/>
            <a:gdLst/>
            <a:ahLst/>
            <a:cxnLst/>
            <a:rect r="r" b="b" t="t" l="l"/>
            <a:pathLst>
              <a:path h="3211121" w="6544563">
                <a:moveTo>
                  <a:pt x="0" y="0"/>
                </a:moveTo>
                <a:lnTo>
                  <a:pt x="6544563" y="0"/>
                </a:lnTo>
                <a:lnTo>
                  <a:pt x="6544563" y="3211121"/>
                </a:lnTo>
                <a:lnTo>
                  <a:pt x="0" y="3211121"/>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Freeform 7" id="7"/>
          <p:cNvSpPr/>
          <p:nvPr/>
        </p:nvSpPr>
        <p:spPr>
          <a:xfrm flipH="false" flipV="false" rot="0">
            <a:off x="2279153" y="323824"/>
            <a:ext cx="13729693" cy="4530799"/>
          </a:xfrm>
          <a:custGeom>
            <a:avLst/>
            <a:gdLst/>
            <a:ahLst/>
            <a:cxnLst/>
            <a:rect r="r" b="b" t="t" l="l"/>
            <a:pathLst>
              <a:path h="4530799" w="13729693">
                <a:moveTo>
                  <a:pt x="0" y="0"/>
                </a:moveTo>
                <a:lnTo>
                  <a:pt x="13729694" y="0"/>
                </a:lnTo>
                <a:lnTo>
                  <a:pt x="13729694" y="4530799"/>
                </a:lnTo>
                <a:lnTo>
                  <a:pt x="0" y="4530799"/>
                </a:lnTo>
                <a:lnTo>
                  <a:pt x="0" y="0"/>
                </a:lnTo>
                <a:close/>
              </a:path>
            </a:pathLst>
          </a:custGeom>
          <a:blipFill>
            <a:blip r:embed="rId4"/>
            <a:stretch>
              <a:fillRect l="0" t="0" r="0" b="0"/>
            </a:stretch>
          </a:blipFill>
        </p:spPr>
      </p:sp>
      <p:sp>
        <p:nvSpPr>
          <p:cNvPr name="TextBox 8" id="8"/>
          <p:cNvSpPr txBox="true"/>
          <p:nvPr/>
        </p:nvSpPr>
        <p:spPr>
          <a:xfrm rot="0">
            <a:off x="346921" y="5086350"/>
            <a:ext cx="17594158" cy="5232878"/>
          </a:xfrm>
          <a:prstGeom prst="rect">
            <a:avLst/>
          </a:prstGeom>
        </p:spPr>
        <p:txBody>
          <a:bodyPr anchor="t" rtlCol="false" tIns="0" lIns="0" bIns="0" rIns="0">
            <a:spAutoFit/>
          </a:bodyPr>
          <a:lstStyle/>
          <a:p>
            <a:pPr algn="l">
              <a:lnSpc>
                <a:spcPts val="4189"/>
              </a:lnSpc>
            </a:pPr>
            <a:r>
              <a:rPr lang="en-US" sz="2992" spc="212">
                <a:solidFill>
                  <a:srgbClr val="222222"/>
                </a:solidFill>
                <a:latin typeface="Glacial Indifference"/>
                <a:ea typeface="Glacial Indifference"/>
                <a:cs typeface="Glacial Indifference"/>
                <a:sym typeface="Glacial Indifference"/>
              </a:rPr>
              <a:t>Additionally, we analyzed the average fare for different fare conditions i.e. Buisness, Economy and Comfort across various aircraft. A bar graph was used to compare fare conditions such as business, economy, and comfort classes. It is important to note that the </a:t>
            </a:r>
            <a:r>
              <a:rPr lang="en-US" sz="2992" spc="212" b="true">
                <a:solidFill>
                  <a:srgbClr val="222222"/>
                </a:solidFill>
                <a:latin typeface="Glacial Indifference Bold"/>
                <a:ea typeface="Glacial Indifference Bold"/>
                <a:cs typeface="Glacial Indifference Bold"/>
                <a:sym typeface="Glacial Indifference Bold"/>
              </a:rPr>
              <a:t>comfort class</a:t>
            </a:r>
            <a:r>
              <a:rPr lang="en-US" sz="2992" spc="212">
                <a:solidFill>
                  <a:srgbClr val="222222"/>
                </a:solidFill>
                <a:latin typeface="Glacial Indifference"/>
                <a:ea typeface="Glacial Indifference"/>
                <a:cs typeface="Glacial Indifference"/>
                <a:sym typeface="Glacial Indifference"/>
              </a:rPr>
              <a:t> is only available on </a:t>
            </a:r>
            <a:r>
              <a:rPr lang="en-US" sz="2992" spc="212" b="true">
                <a:solidFill>
                  <a:srgbClr val="222222"/>
                </a:solidFill>
                <a:latin typeface="Glacial Indifference Bold"/>
                <a:ea typeface="Glacial Indifference Bold"/>
                <a:cs typeface="Glacial Indifference Bold"/>
                <a:sym typeface="Glacial Indifference Bold"/>
              </a:rPr>
              <a:t>one aircraft, the 773</a:t>
            </a:r>
            <a:r>
              <a:rPr lang="en-US" sz="2992" spc="212">
                <a:solidFill>
                  <a:srgbClr val="222222"/>
                </a:solidFill>
                <a:latin typeface="Glacial Indifference"/>
                <a:ea typeface="Glacial Indifference"/>
                <a:cs typeface="Glacial Indifference"/>
                <a:sym typeface="Glacial Indifference"/>
              </a:rPr>
              <a:t>, while </a:t>
            </a:r>
            <a:r>
              <a:rPr lang="en-US" sz="2992" spc="212" b="true">
                <a:solidFill>
                  <a:srgbClr val="222222"/>
                </a:solidFill>
                <a:latin typeface="Glacial Indifference Bold"/>
                <a:ea typeface="Glacial Indifference Bold"/>
                <a:cs typeface="Glacial Indifference Bold"/>
                <a:sym typeface="Glacial Indifference Bold"/>
              </a:rPr>
              <a:t>the CN1 and CR2 planes offer only the economy class</a:t>
            </a:r>
            <a:r>
              <a:rPr lang="en-US" sz="2992" spc="212">
                <a:solidFill>
                  <a:srgbClr val="222222"/>
                </a:solidFill>
                <a:latin typeface="Glacial Indifference"/>
                <a:ea typeface="Glacial Indifference"/>
                <a:cs typeface="Glacial Indifference"/>
                <a:sym typeface="Glacial Indifference"/>
              </a:rPr>
              <a:t>. Across all aircraft, business class fares are consistently higher than economy class, regardless of the aircraft or fare condition. This pricing trend can be leveraged to adjust pricing strategies, particularly for business class passengers.</a:t>
            </a:r>
          </a:p>
          <a:p>
            <a:pPr algn="l">
              <a:lnSpc>
                <a:spcPts val="4189"/>
              </a:lnSpc>
            </a:pPr>
            <a:r>
              <a:rPr lang="en-US" sz="2992" spc="212">
                <a:solidFill>
                  <a:srgbClr val="222222"/>
                </a:solidFill>
                <a:latin typeface="Glacial Indifference"/>
                <a:ea typeface="Glacial Indifference"/>
                <a:cs typeface="Glacial Indifference"/>
                <a:sym typeface="Glacial Indifference"/>
              </a:rPr>
              <a:t>These insights provide a solid foundation for developing more detailed strategies aimed at increasing seat occupancy, optimizing pricing, and maximizing profitability for the airline.</a:t>
            </a:r>
          </a:p>
          <a:p>
            <a:pPr algn="l">
              <a:lnSpc>
                <a:spcPts val="4116"/>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3860225">
            <a:off x="12926962" y="4667372"/>
            <a:ext cx="9987884" cy="9875520"/>
          </a:xfrm>
          <a:custGeom>
            <a:avLst/>
            <a:gdLst/>
            <a:ahLst/>
            <a:cxnLst/>
            <a:rect r="r" b="b" t="t" l="l"/>
            <a:pathLst>
              <a:path h="9875520" w="9987884">
                <a:moveTo>
                  <a:pt x="0" y="0"/>
                </a:moveTo>
                <a:lnTo>
                  <a:pt x="9987884" y="0"/>
                </a:lnTo>
                <a:lnTo>
                  <a:pt x="9987884" y="9875520"/>
                </a:lnTo>
                <a:lnTo>
                  <a:pt x="0" y="9875520"/>
                </a:lnTo>
                <a:lnTo>
                  <a:pt x="0" y="0"/>
                </a:lnTo>
                <a:close/>
              </a:path>
            </a:pathLst>
          </a:custGeom>
          <a:blipFill>
            <a:blip r:embed="rId2">
              <a:alphaModFix amt="54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5185370">
            <a:off x="-3542676" y="-3258225"/>
            <a:ext cx="9142752" cy="9039896"/>
          </a:xfrm>
          <a:custGeom>
            <a:avLst/>
            <a:gdLst/>
            <a:ahLst/>
            <a:cxnLst/>
            <a:rect r="r" b="b" t="t" l="l"/>
            <a:pathLst>
              <a:path h="9039896" w="9142752">
                <a:moveTo>
                  <a:pt x="0" y="0"/>
                </a:moveTo>
                <a:lnTo>
                  <a:pt x="9142752" y="0"/>
                </a:lnTo>
                <a:lnTo>
                  <a:pt x="9142752" y="9039895"/>
                </a:lnTo>
                <a:lnTo>
                  <a:pt x="0" y="9039895"/>
                </a:lnTo>
                <a:lnTo>
                  <a:pt x="0" y="0"/>
                </a:lnTo>
                <a:close/>
              </a:path>
            </a:pathLst>
          </a:custGeom>
          <a:blipFill>
            <a:blip r:embed="rId2">
              <a:alphaModFix amt="54000"/>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4" id="4"/>
          <p:cNvGrpSpPr/>
          <p:nvPr/>
        </p:nvGrpSpPr>
        <p:grpSpPr>
          <a:xfrm rot="0">
            <a:off x="3609871" y="3620653"/>
            <a:ext cx="11068259" cy="3674873"/>
            <a:chOff x="0" y="0"/>
            <a:chExt cx="2915097" cy="967868"/>
          </a:xfrm>
        </p:grpSpPr>
        <p:sp>
          <p:nvSpPr>
            <p:cNvPr name="Freeform 5" id="5"/>
            <p:cNvSpPr/>
            <p:nvPr/>
          </p:nvSpPr>
          <p:spPr>
            <a:xfrm flipH="false" flipV="false" rot="0">
              <a:off x="0" y="0"/>
              <a:ext cx="2915097" cy="967868"/>
            </a:xfrm>
            <a:custGeom>
              <a:avLst/>
              <a:gdLst/>
              <a:ahLst/>
              <a:cxnLst/>
              <a:rect r="r" b="b" t="t" l="l"/>
              <a:pathLst>
                <a:path h="967868" w="2915097">
                  <a:moveTo>
                    <a:pt x="0" y="0"/>
                  </a:moveTo>
                  <a:lnTo>
                    <a:pt x="2915097" y="0"/>
                  </a:lnTo>
                  <a:lnTo>
                    <a:pt x="2915097" y="967868"/>
                  </a:lnTo>
                  <a:lnTo>
                    <a:pt x="0" y="967868"/>
                  </a:lnTo>
                  <a:close/>
                </a:path>
              </a:pathLst>
            </a:custGeom>
            <a:solidFill>
              <a:srgbClr val="F2F4F5">
                <a:alpha val="15686"/>
              </a:srgbClr>
            </a:solidFill>
            <a:ln w="38100" cap="sq">
              <a:solidFill>
                <a:srgbClr val="F2F4F5">
                  <a:alpha val="15686"/>
                </a:srgbClr>
              </a:solidFill>
              <a:prstDash val="solid"/>
              <a:miter/>
            </a:ln>
          </p:spPr>
        </p:sp>
        <p:sp>
          <p:nvSpPr>
            <p:cNvPr name="TextBox 6" id="6"/>
            <p:cNvSpPr txBox="true"/>
            <p:nvPr/>
          </p:nvSpPr>
          <p:spPr>
            <a:xfrm>
              <a:off x="0" y="-161925"/>
              <a:ext cx="2915097" cy="1129793"/>
            </a:xfrm>
            <a:prstGeom prst="rect">
              <a:avLst/>
            </a:prstGeom>
          </p:spPr>
          <p:txBody>
            <a:bodyPr anchor="ctr" rtlCol="false" tIns="50800" lIns="50800" bIns="50800" rIns="50800"/>
            <a:lstStyle/>
            <a:p>
              <a:pPr algn="ctr" marL="0" indent="0" lvl="0">
                <a:lnSpc>
                  <a:spcPts val="10942"/>
                </a:lnSpc>
                <a:spcBef>
                  <a:spcPct val="0"/>
                </a:spcBef>
              </a:pPr>
            </a:p>
          </p:txBody>
        </p:sp>
      </p:grpSp>
      <p:sp>
        <p:nvSpPr>
          <p:cNvPr name="Freeform 7" id="7"/>
          <p:cNvSpPr/>
          <p:nvPr/>
        </p:nvSpPr>
        <p:spPr>
          <a:xfrm flipH="false" flipV="false" rot="0">
            <a:off x="0" y="-537210"/>
            <a:ext cx="18288000" cy="11361420"/>
          </a:xfrm>
          <a:custGeom>
            <a:avLst/>
            <a:gdLst/>
            <a:ahLst/>
            <a:cxnLst/>
            <a:rect r="r" b="b" t="t" l="l"/>
            <a:pathLst>
              <a:path h="11361420" w="18288000">
                <a:moveTo>
                  <a:pt x="0" y="0"/>
                </a:moveTo>
                <a:lnTo>
                  <a:pt x="18288000" y="0"/>
                </a:lnTo>
                <a:lnTo>
                  <a:pt x="18288000" y="11361420"/>
                </a:lnTo>
                <a:lnTo>
                  <a:pt x="0" y="11361420"/>
                </a:lnTo>
                <a:lnTo>
                  <a:pt x="0" y="0"/>
                </a:lnTo>
                <a:close/>
              </a:path>
            </a:pathLst>
          </a:custGeom>
          <a:blipFill>
            <a:blip r:embed="rId4"/>
            <a:stretch>
              <a:fillRect l="0" t="0" r="0" b="0"/>
            </a:stretch>
          </a:blipFill>
        </p:spPr>
      </p:sp>
      <p:sp>
        <p:nvSpPr>
          <p:cNvPr name="TextBox 8" id="8"/>
          <p:cNvSpPr txBox="true"/>
          <p:nvPr/>
        </p:nvSpPr>
        <p:spPr>
          <a:xfrm rot="0">
            <a:off x="4118275" y="3999826"/>
            <a:ext cx="10051450" cy="2725653"/>
          </a:xfrm>
          <a:prstGeom prst="rect">
            <a:avLst/>
          </a:prstGeom>
        </p:spPr>
        <p:txBody>
          <a:bodyPr anchor="t" rtlCol="false" tIns="0" lIns="0" bIns="0" rIns="0">
            <a:spAutoFit/>
          </a:bodyPr>
          <a:lstStyle/>
          <a:p>
            <a:pPr algn="ctr" marL="0" indent="0" lvl="0">
              <a:lnSpc>
                <a:spcPts val="10942"/>
              </a:lnSpc>
              <a:spcBef>
                <a:spcPct val="0"/>
              </a:spcBef>
            </a:pPr>
            <a:r>
              <a:rPr lang="en-US" sz="7815" spc="508">
                <a:solidFill>
                  <a:srgbClr val="FFFFFF"/>
                </a:solidFill>
                <a:latin typeface="Alata"/>
                <a:ea typeface="Alata"/>
                <a:cs typeface="Alata"/>
                <a:sym typeface="Alata"/>
              </a:rPr>
              <a:t>SEAT OCCUPANCY ANALYSIS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5873"/>
            <a:ext cx="18288000" cy="10316121"/>
            <a:chOff x="0" y="0"/>
            <a:chExt cx="4816593" cy="2717003"/>
          </a:xfrm>
        </p:grpSpPr>
        <p:sp>
          <p:nvSpPr>
            <p:cNvPr name="Freeform 3" id="3"/>
            <p:cNvSpPr/>
            <p:nvPr/>
          </p:nvSpPr>
          <p:spPr>
            <a:xfrm flipH="false" flipV="false" rot="0">
              <a:off x="0" y="0"/>
              <a:ext cx="4816592" cy="2717003"/>
            </a:xfrm>
            <a:custGeom>
              <a:avLst/>
              <a:gdLst/>
              <a:ahLst/>
              <a:cxnLst/>
              <a:rect r="r" b="b" t="t" l="l"/>
              <a:pathLst>
                <a:path h="2717003" w="4816592">
                  <a:moveTo>
                    <a:pt x="0" y="0"/>
                  </a:moveTo>
                  <a:lnTo>
                    <a:pt x="4816592" y="0"/>
                  </a:lnTo>
                  <a:lnTo>
                    <a:pt x="4816592" y="2717003"/>
                  </a:lnTo>
                  <a:lnTo>
                    <a:pt x="0" y="2717003"/>
                  </a:lnTo>
                  <a:close/>
                </a:path>
              </a:pathLst>
            </a:custGeom>
            <a:solidFill>
              <a:srgbClr val="22211E"/>
            </a:solidFill>
          </p:spPr>
        </p:sp>
        <p:sp>
          <p:nvSpPr>
            <p:cNvPr name="TextBox 4" id="4"/>
            <p:cNvSpPr txBox="true"/>
            <p:nvPr/>
          </p:nvSpPr>
          <p:spPr>
            <a:xfrm>
              <a:off x="0" y="-38100"/>
              <a:ext cx="4816593" cy="275510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4329437" y="455966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13410158" y="-318178"/>
            <a:ext cx="6544563" cy="3211121"/>
          </a:xfrm>
          <a:custGeom>
            <a:avLst/>
            <a:gdLst/>
            <a:ahLst/>
            <a:cxnLst/>
            <a:rect r="r" b="b" t="t" l="l"/>
            <a:pathLst>
              <a:path h="3211121" w="6544563">
                <a:moveTo>
                  <a:pt x="0" y="0"/>
                </a:moveTo>
                <a:lnTo>
                  <a:pt x="6544563" y="0"/>
                </a:lnTo>
                <a:lnTo>
                  <a:pt x="6544563" y="3211120"/>
                </a:lnTo>
                <a:lnTo>
                  <a:pt x="0" y="321112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TextBox 7" id="7"/>
          <p:cNvSpPr txBox="true"/>
          <p:nvPr/>
        </p:nvSpPr>
        <p:spPr>
          <a:xfrm rot="0">
            <a:off x="1342293" y="2199255"/>
            <a:ext cx="15603413" cy="5812289"/>
          </a:xfrm>
          <a:prstGeom prst="rect">
            <a:avLst/>
          </a:prstGeom>
        </p:spPr>
        <p:txBody>
          <a:bodyPr anchor="t" rtlCol="false" tIns="0" lIns="0" bIns="0" rIns="0">
            <a:spAutoFit/>
          </a:bodyPr>
          <a:lstStyle/>
          <a:p>
            <a:pPr algn="l">
              <a:lnSpc>
                <a:spcPts val="5126"/>
              </a:lnSpc>
              <a:spcBef>
                <a:spcPct val="0"/>
              </a:spcBef>
            </a:pPr>
            <a:r>
              <a:rPr lang="en-US" sz="3661" spc="259">
                <a:solidFill>
                  <a:srgbClr val="FFFFFF"/>
                </a:solidFill>
                <a:latin typeface="Glacial Indifference"/>
                <a:ea typeface="Glacial Indifference"/>
                <a:cs typeface="Glacial Indifference"/>
                <a:sym typeface="Glacial Indifference"/>
              </a:rPr>
              <a:t>In order to maximize profitability, it is essential for airlines to thoroughly analyze their revenue streams. Two key metrics that play a crucial role are the</a:t>
            </a:r>
            <a:r>
              <a:rPr lang="en-US" sz="3661" spc="259">
                <a:solidFill>
                  <a:srgbClr val="5CE1E6"/>
                </a:solidFill>
                <a:latin typeface="Glacial Indifference"/>
                <a:ea typeface="Glacial Indifference"/>
                <a:cs typeface="Glacial Indifference"/>
                <a:sym typeface="Glacial Indifference"/>
              </a:rPr>
              <a:t> total revenue per year </a:t>
            </a:r>
            <a:r>
              <a:rPr lang="en-US" sz="3661" spc="259">
                <a:solidFill>
                  <a:srgbClr val="FFFFFF"/>
                </a:solidFill>
                <a:latin typeface="Glacial Indifference"/>
                <a:ea typeface="Glacial Indifference"/>
                <a:cs typeface="Glacial Indifference"/>
                <a:sym typeface="Glacial Indifference"/>
              </a:rPr>
              <a:t>and the </a:t>
            </a:r>
            <a:r>
              <a:rPr lang="en-US" sz="3661" spc="259">
                <a:solidFill>
                  <a:srgbClr val="5CE1E6"/>
                </a:solidFill>
                <a:latin typeface="Glacial Indifference"/>
                <a:ea typeface="Glacial Indifference"/>
                <a:cs typeface="Glacial Indifference"/>
                <a:sym typeface="Glacial Indifference"/>
              </a:rPr>
              <a:t>average revenue per ticket for each aircraft</a:t>
            </a:r>
            <a:r>
              <a:rPr lang="en-US" sz="3661" spc="259">
                <a:solidFill>
                  <a:srgbClr val="FFFFFF"/>
                </a:solidFill>
                <a:latin typeface="Glacial Indifference"/>
                <a:ea typeface="Glacial Indifference"/>
                <a:cs typeface="Glacial Indifference"/>
                <a:sym typeface="Glacial Indifference"/>
              </a:rPr>
              <a:t>. These metrics help identify which aircraft and routes are generating the most income, allowing airlines to adjust their operations to focus on more profitable areas. This analysis also offers insights into pricing optimization opportunities and resource allocation for better revenue generation.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0"/>
            <a:ext cx="10256852" cy="10316121"/>
            <a:chOff x="0" y="0"/>
            <a:chExt cx="2701393" cy="2717003"/>
          </a:xfrm>
        </p:grpSpPr>
        <p:sp>
          <p:nvSpPr>
            <p:cNvPr name="Freeform 3" id="3"/>
            <p:cNvSpPr/>
            <p:nvPr/>
          </p:nvSpPr>
          <p:spPr>
            <a:xfrm flipH="false" flipV="false" rot="0">
              <a:off x="0" y="0"/>
              <a:ext cx="2701393" cy="2717003"/>
            </a:xfrm>
            <a:custGeom>
              <a:avLst/>
              <a:gdLst/>
              <a:ahLst/>
              <a:cxnLst/>
              <a:rect r="r" b="b" t="t" l="l"/>
              <a:pathLst>
                <a:path h="2717003" w="2701393">
                  <a:moveTo>
                    <a:pt x="0" y="0"/>
                  </a:moveTo>
                  <a:lnTo>
                    <a:pt x="2701393" y="0"/>
                  </a:lnTo>
                  <a:lnTo>
                    <a:pt x="2701393" y="2717003"/>
                  </a:lnTo>
                  <a:lnTo>
                    <a:pt x="0" y="2717003"/>
                  </a:lnTo>
                  <a:close/>
                </a:path>
              </a:pathLst>
            </a:custGeom>
            <a:solidFill>
              <a:srgbClr val="22211E"/>
            </a:solidFill>
          </p:spPr>
        </p:sp>
        <p:sp>
          <p:nvSpPr>
            <p:cNvPr name="TextBox 4" id="4"/>
            <p:cNvSpPr txBox="true"/>
            <p:nvPr/>
          </p:nvSpPr>
          <p:spPr>
            <a:xfrm>
              <a:off x="0" y="-38100"/>
              <a:ext cx="2701393" cy="275510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4606479" y="4975327"/>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5379011" y="-576860"/>
            <a:ext cx="6544563" cy="3211121"/>
          </a:xfrm>
          <a:custGeom>
            <a:avLst/>
            <a:gdLst/>
            <a:ahLst/>
            <a:cxnLst/>
            <a:rect r="r" b="b" t="t" l="l"/>
            <a:pathLst>
              <a:path h="3211121" w="6544563">
                <a:moveTo>
                  <a:pt x="0" y="0"/>
                </a:moveTo>
                <a:lnTo>
                  <a:pt x="6544562" y="0"/>
                </a:lnTo>
                <a:lnTo>
                  <a:pt x="6544562" y="3211120"/>
                </a:lnTo>
                <a:lnTo>
                  <a:pt x="0" y="321112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Freeform 7" id="7"/>
          <p:cNvSpPr/>
          <p:nvPr/>
        </p:nvSpPr>
        <p:spPr>
          <a:xfrm flipH="false" flipV="false" rot="0">
            <a:off x="183552" y="2329456"/>
            <a:ext cx="9889747" cy="5291741"/>
          </a:xfrm>
          <a:custGeom>
            <a:avLst/>
            <a:gdLst/>
            <a:ahLst/>
            <a:cxnLst/>
            <a:rect r="r" b="b" t="t" l="l"/>
            <a:pathLst>
              <a:path h="5291741" w="9889747">
                <a:moveTo>
                  <a:pt x="0" y="0"/>
                </a:moveTo>
                <a:lnTo>
                  <a:pt x="9889748" y="0"/>
                </a:lnTo>
                <a:lnTo>
                  <a:pt x="9889748" y="5291741"/>
                </a:lnTo>
                <a:lnTo>
                  <a:pt x="0" y="5291741"/>
                </a:lnTo>
                <a:lnTo>
                  <a:pt x="0" y="0"/>
                </a:lnTo>
                <a:close/>
              </a:path>
            </a:pathLst>
          </a:custGeom>
          <a:blipFill>
            <a:blip r:embed="rId4"/>
            <a:stretch>
              <a:fillRect l="0" t="0" r="0" b="0"/>
            </a:stretch>
          </a:blipFill>
        </p:spPr>
      </p:sp>
      <p:sp>
        <p:nvSpPr>
          <p:cNvPr name="TextBox 8" id="8"/>
          <p:cNvSpPr txBox="true"/>
          <p:nvPr/>
        </p:nvSpPr>
        <p:spPr>
          <a:xfrm rot="0">
            <a:off x="10681823" y="690342"/>
            <a:ext cx="7339616" cy="8839641"/>
          </a:xfrm>
          <a:prstGeom prst="rect">
            <a:avLst/>
          </a:prstGeom>
        </p:spPr>
        <p:txBody>
          <a:bodyPr anchor="t" rtlCol="false" tIns="0" lIns="0" bIns="0" rIns="0">
            <a:spAutoFit/>
          </a:bodyPr>
          <a:lstStyle/>
          <a:p>
            <a:pPr algn="l">
              <a:lnSpc>
                <a:spcPts val="4718"/>
              </a:lnSpc>
              <a:spcBef>
                <a:spcPct val="0"/>
              </a:spcBef>
            </a:pPr>
            <a:r>
              <a:rPr lang="en-US" sz="3370" spc="239">
                <a:solidFill>
                  <a:srgbClr val="222222"/>
                </a:solidFill>
                <a:latin typeface="Glacial Indifference"/>
                <a:ea typeface="Glacial Indifference"/>
                <a:cs typeface="Glacial Indifference"/>
                <a:sym typeface="Glacial Indifference"/>
              </a:rPr>
              <a:t>The analysis highlights that the aircraft with</a:t>
            </a:r>
            <a:r>
              <a:rPr lang="en-US" b="true" sz="3370" spc="239">
                <a:solidFill>
                  <a:srgbClr val="222222"/>
                </a:solidFill>
                <a:latin typeface="Glacial Indifference Bold"/>
                <a:ea typeface="Glacial Indifference Bold"/>
                <a:cs typeface="Glacial Indifference Bold"/>
                <a:sym typeface="Glacial Indifference Bold"/>
              </a:rPr>
              <a:t> the highest total revenue is the SU9</a:t>
            </a:r>
            <a:r>
              <a:rPr lang="en-US" sz="3370" spc="239">
                <a:solidFill>
                  <a:srgbClr val="222222"/>
                </a:solidFill>
                <a:latin typeface="Glacial Indifference"/>
                <a:ea typeface="Glacial Indifference"/>
                <a:cs typeface="Glacial Indifference"/>
                <a:sym typeface="Glacial Indifference"/>
              </a:rPr>
              <a:t>. Interestingly, the SU9 has the lowest prices for both business and economy classes, which may explain the high volume of ticket sales. In contrast, the </a:t>
            </a:r>
            <a:r>
              <a:rPr lang="en-US" b="true" sz="3370" spc="239">
                <a:solidFill>
                  <a:srgbClr val="222222"/>
                </a:solidFill>
                <a:latin typeface="Glacial Indifference Bold"/>
                <a:ea typeface="Glacial Indifference Bold"/>
                <a:cs typeface="Glacial Indifference Bold"/>
                <a:sym typeface="Glacial Indifference Bold"/>
              </a:rPr>
              <a:t>CN1 aircraft generated the lowest total revenue</a:t>
            </a:r>
            <a:r>
              <a:rPr lang="en-US" sz="3370" spc="239">
                <a:solidFill>
                  <a:srgbClr val="222222"/>
                </a:solidFill>
                <a:latin typeface="Glacial Indifference"/>
                <a:ea typeface="Glacial Indifference"/>
                <a:cs typeface="Glacial Indifference"/>
                <a:sym typeface="Glacial Indifference"/>
              </a:rPr>
              <a:t>. This could be attributed to the fact that it only offers economy class at a very low price, which may also reflect the aircraft's condition or fewer available facilities.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5873"/>
            <a:ext cx="12505462" cy="10316121"/>
            <a:chOff x="0" y="0"/>
            <a:chExt cx="3293620" cy="2717003"/>
          </a:xfrm>
        </p:grpSpPr>
        <p:sp>
          <p:nvSpPr>
            <p:cNvPr name="Freeform 3" id="3"/>
            <p:cNvSpPr/>
            <p:nvPr/>
          </p:nvSpPr>
          <p:spPr>
            <a:xfrm flipH="false" flipV="false" rot="0">
              <a:off x="0" y="0"/>
              <a:ext cx="3293620" cy="2717003"/>
            </a:xfrm>
            <a:custGeom>
              <a:avLst/>
              <a:gdLst/>
              <a:ahLst/>
              <a:cxnLst/>
              <a:rect r="r" b="b" t="t" l="l"/>
              <a:pathLst>
                <a:path h="2717003" w="3293620">
                  <a:moveTo>
                    <a:pt x="0" y="0"/>
                  </a:moveTo>
                  <a:lnTo>
                    <a:pt x="3293620" y="0"/>
                  </a:lnTo>
                  <a:lnTo>
                    <a:pt x="3293620" y="2717003"/>
                  </a:lnTo>
                  <a:lnTo>
                    <a:pt x="0" y="2717003"/>
                  </a:lnTo>
                  <a:close/>
                </a:path>
              </a:pathLst>
            </a:custGeom>
            <a:solidFill>
              <a:srgbClr val="22211E"/>
            </a:solidFill>
          </p:spPr>
        </p:sp>
        <p:sp>
          <p:nvSpPr>
            <p:cNvPr name="TextBox 4" id="4"/>
            <p:cNvSpPr txBox="true"/>
            <p:nvPr/>
          </p:nvSpPr>
          <p:spPr>
            <a:xfrm>
              <a:off x="0" y="-38100"/>
              <a:ext cx="3293620" cy="275510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4329437" y="455966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7627620" y="-501983"/>
            <a:ext cx="6544563" cy="3211121"/>
          </a:xfrm>
          <a:custGeom>
            <a:avLst/>
            <a:gdLst/>
            <a:ahLst/>
            <a:cxnLst/>
            <a:rect r="r" b="b" t="t" l="l"/>
            <a:pathLst>
              <a:path h="3211121" w="6544563">
                <a:moveTo>
                  <a:pt x="0" y="0"/>
                </a:moveTo>
                <a:lnTo>
                  <a:pt x="6544563" y="0"/>
                </a:lnTo>
                <a:lnTo>
                  <a:pt x="6544563" y="3211121"/>
                </a:lnTo>
                <a:lnTo>
                  <a:pt x="0" y="3211121"/>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Freeform 7" id="7"/>
          <p:cNvSpPr/>
          <p:nvPr/>
        </p:nvSpPr>
        <p:spPr>
          <a:xfrm flipH="false" flipV="false" rot="0">
            <a:off x="1028700" y="1028700"/>
            <a:ext cx="10707049" cy="5464878"/>
          </a:xfrm>
          <a:custGeom>
            <a:avLst/>
            <a:gdLst/>
            <a:ahLst/>
            <a:cxnLst/>
            <a:rect r="r" b="b" t="t" l="l"/>
            <a:pathLst>
              <a:path h="5464878" w="10707049">
                <a:moveTo>
                  <a:pt x="0" y="0"/>
                </a:moveTo>
                <a:lnTo>
                  <a:pt x="10707049" y="0"/>
                </a:lnTo>
                <a:lnTo>
                  <a:pt x="10707049" y="5464878"/>
                </a:lnTo>
                <a:lnTo>
                  <a:pt x="0" y="5464878"/>
                </a:lnTo>
                <a:lnTo>
                  <a:pt x="0" y="0"/>
                </a:lnTo>
                <a:close/>
              </a:path>
            </a:pathLst>
          </a:custGeom>
          <a:blipFill>
            <a:blip r:embed="rId4"/>
            <a:stretch>
              <a:fillRect l="0" t="0" r="0" b="0"/>
            </a:stretch>
          </a:blipFill>
        </p:spPr>
      </p:sp>
      <p:sp>
        <p:nvSpPr>
          <p:cNvPr name="TextBox 8" id="8"/>
          <p:cNvSpPr txBox="true"/>
          <p:nvPr/>
        </p:nvSpPr>
        <p:spPr>
          <a:xfrm rot="0">
            <a:off x="13038723" y="1891920"/>
            <a:ext cx="4945935" cy="6477353"/>
          </a:xfrm>
          <a:prstGeom prst="rect">
            <a:avLst/>
          </a:prstGeom>
        </p:spPr>
        <p:txBody>
          <a:bodyPr anchor="t" rtlCol="false" tIns="0" lIns="0" bIns="0" rIns="0">
            <a:spAutoFit/>
          </a:bodyPr>
          <a:lstStyle/>
          <a:p>
            <a:pPr algn="l">
              <a:lnSpc>
                <a:spcPts val="4718"/>
              </a:lnSpc>
              <a:spcBef>
                <a:spcPct val="0"/>
              </a:spcBef>
            </a:pPr>
            <a:r>
              <a:rPr lang="en-US" sz="3370" spc="239">
                <a:solidFill>
                  <a:srgbClr val="222222"/>
                </a:solidFill>
                <a:latin typeface="Glacial Indifference"/>
                <a:ea typeface="Glacial Indifference"/>
                <a:cs typeface="Glacial Indifference"/>
                <a:sym typeface="Glacial Indifference"/>
              </a:rPr>
              <a:t>Understanding the </a:t>
            </a:r>
            <a:r>
              <a:rPr lang="en-US" b="true" sz="3370" spc="239">
                <a:solidFill>
                  <a:srgbClr val="222222"/>
                </a:solidFill>
                <a:latin typeface="Glacial Indifference Bold"/>
                <a:ea typeface="Glacial Indifference Bold"/>
                <a:cs typeface="Glacial Indifference Bold"/>
                <a:sym typeface="Glacial Indifference Bold"/>
              </a:rPr>
              <a:t>average occupancy per aircraft</a:t>
            </a:r>
            <a:r>
              <a:rPr lang="en-US" sz="3370" spc="239">
                <a:solidFill>
                  <a:srgbClr val="222222"/>
                </a:solidFill>
                <a:latin typeface="Glacial Indifference"/>
                <a:ea typeface="Glacial Indifference"/>
                <a:cs typeface="Glacial Indifference"/>
                <a:sym typeface="Glacial Indifference"/>
              </a:rPr>
              <a:t> is equally important. This metric reveals how effectively the airline is filling its seats and provides opportunities to improve occupancy rates, which in turn can boost revenue.</a:t>
            </a:r>
          </a:p>
        </p:txBody>
      </p:sp>
      <p:sp>
        <p:nvSpPr>
          <p:cNvPr name="TextBox 9" id="9"/>
          <p:cNvSpPr txBox="true"/>
          <p:nvPr/>
        </p:nvSpPr>
        <p:spPr>
          <a:xfrm rot="0">
            <a:off x="1114225" y="6993543"/>
            <a:ext cx="10621524" cy="2694308"/>
          </a:xfrm>
          <a:prstGeom prst="rect">
            <a:avLst/>
          </a:prstGeom>
        </p:spPr>
        <p:txBody>
          <a:bodyPr anchor="t" rtlCol="false" tIns="0" lIns="0" bIns="0" rIns="0">
            <a:spAutoFit/>
          </a:bodyPr>
          <a:lstStyle/>
          <a:p>
            <a:pPr algn="l">
              <a:lnSpc>
                <a:spcPts val="4275"/>
              </a:lnSpc>
              <a:spcBef>
                <a:spcPct val="0"/>
              </a:spcBef>
            </a:pPr>
            <a:r>
              <a:rPr lang="en-US" sz="3054" spc="216">
                <a:solidFill>
                  <a:srgbClr val="5CE1E6"/>
                </a:solidFill>
                <a:latin typeface="Glacial Indifference"/>
                <a:ea typeface="Glacial Indifference"/>
                <a:cs typeface="Glacial Indifference"/>
                <a:sym typeface="Glacial Indifference"/>
              </a:rPr>
              <a:t>The occupancy rate is calculated by dividing the number of booked seats by the total available seats. </a:t>
            </a:r>
            <a:r>
              <a:rPr lang="en-US" sz="3054" spc="216">
                <a:solidFill>
                  <a:srgbClr val="FFFFFF"/>
                </a:solidFill>
                <a:latin typeface="Glacial Indifference"/>
                <a:ea typeface="Glacial Indifference"/>
                <a:cs typeface="Glacial Indifference"/>
                <a:sym typeface="Glacial Indifference"/>
              </a:rPr>
              <a:t>Higher occupancy rates indicate that more seats are being booked, leaving fewer unbooked, which helps improve the airline's overall financial performance.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5873"/>
            <a:ext cx="18288000" cy="6852621"/>
            <a:chOff x="0" y="0"/>
            <a:chExt cx="4816593" cy="1804806"/>
          </a:xfrm>
        </p:grpSpPr>
        <p:sp>
          <p:nvSpPr>
            <p:cNvPr name="Freeform 3" id="3"/>
            <p:cNvSpPr/>
            <p:nvPr/>
          </p:nvSpPr>
          <p:spPr>
            <a:xfrm flipH="false" flipV="false" rot="0">
              <a:off x="0" y="0"/>
              <a:ext cx="4816592" cy="1804806"/>
            </a:xfrm>
            <a:custGeom>
              <a:avLst/>
              <a:gdLst/>
              <a:ahLst/>
              <a:cxnLst/>
              <a:rect r="r" b="b" t="t" l="l"/>
              <a:pathLst>
                <a:path h="1804806" w="4816592">
                  <a:moveTo>
                    <a:pt x="0" y="0"/>
                  </a:moveTo>
                  <a:lnTo>
                    <a:pt x="4816592" y="0"/>
                  </a:lnTo>
                  <a:lnTo>
                    <a:pt x="4816592" y="1804806"/>
                  </a:lnTo>
                  <a:lnTo>
                    <a:pt x="0" y="1804806"/>
                  </a:lnTo>
                  <a:close/>
                </a:path>
              </a:pathLst>
            </a:custGeom>
            <a:solidFill>
              <a:srgbClr val="22211E"/>
            </a:solidFill>
          </p:spPr>
        </p:sp>
        <p:sp>
          <p:nvSpPr>
            <p:cNvPr name="TextBox 4" id="4"/>
            <p:cNvSpPr txBox="true"/>
            <p:nvPr/>
          </p:nvSpPr>
          <p:spPr>
            <a:xfrm>
              <a:off x="0" y="-38100"/>
              <a:ext cx="4816593" cy="1842906"/>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577779" y="147689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13410158" y="-1281736"/>
            <a:ext cx="6544563" cy="3211121"/>
          </a:xfrm>
          <a:custGeom>
            <a:avLst/>
            <a:gdLst/>
            <a:ahLst/>
            <a:cxnLst/>
            <a:rect r="r" b="b" t="t" l="l"/>
            <a:pathLst>
              <a:path h="3211121" w="6544563">
                <a:moveTo>
                  <a:pt x="0" y="0"/>
                </a:moveTo>
                <a:lnTo>
                  <a:pt x="6544563" y="0"/>
                </a:lnTo>
                <a:lnTo>
                  <a:pt x="6544563" y="3211121"/>
                </a:lnTo>
                <a:lnTo>
                  <a:pt x="0" y="3211121"/>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Freeform 7" id="7"/>
          <p:cNvSpPr/>
          <p:nvPr/>
        </p:nvSpPr>
        <p:spPr>
          <a:xfrm flipH="false" flipV="false" rot="0">
            <a:off x="421493" y="323824"/>
            <a:ext cx="17309323" cy="5712076"/>
          </a:xfrm>
          <a:custGeom>
            <a:avLst/>
            <a:gdLst/>
            <a:ahLst/>
            <a:cxnLst/>
            <a:rect r="r" b="b" t="t" l="l"/>
            <a:pathLst>
              <a:path h="5712076" w="17309323">
                <a:moveTo>
                  <a:pt x="0" y="0"/>
                </a:moveTo>
                <a:lnTo>
                  <a:pt x="17309322" y="0"/>
                </a:lnTo>
                <a:lnTo>
                  <a:pt x="17309322" y="5712077"/>
                </a:lnTo>
                <a:lnTo>
                  <a:pt x="0" y="5712077"/>
                </a:lnTo>
                <a:lnTo>
                  <a:pt x="0" y="0"/>
                </a:lnTo>
                <a:close/>
              </a:path>
            </a:pathLst>
          </a:custGeom>
          <a:blipFill>
            <a:blip r:embed="rId4"/>
            <a:stretch>
              <a:fillRect l="0" t="0" r="0" b="0"/>
            </a:stretch>
          </a:blipFill>
        </p:spPr>
      </p:sp>
      <p:sp>
        <p:nvSpPr>
          <p:cNvPr name="TextBox 8" id="8"/>
          <p:cNvSpPr txBox="true"/>
          <p:nvPr/>
        </p:nvSpPr>
        <p:spPr>
          <a:xfrm rot="0">
            <a:off x="421493" y="6939589"/>
            <a:ext cx="17629326" cy="3245810"/>
          </a:xfrm>
          <a:prstGeom prst="rect">
            <a:avLst/>
          </a:prstGeom>
        </p:spPr>
        <p:txBody>
          <a:bodyPr anchor="t" rtlCol="false" tIns="0" lIns="0" bIns="0" rIns="0">
            <a:spAutoFit/>
          </a:bodyPr>
          <a:lstStyle/>
          <a:p>
            <a:pPr algn="l">
              <a:lnSpc>
                <a:spcPts val="4329"/>
              </a:lnSpc>
            </a:pPr>
            <a:r>
              <a:rPr lang="en-US" sz="3092" spc="219" b="true">
                <a:solidFill>
                  <a:srgbClr val="222222"/>
                </a:solidFill>
                <a:latin typeface="Glacial Indifference Bold"/>
                <a:ea typeface="Glacial Indifference Bold"/>
                <a:cs typeface="Glacial Indifference Bold"/>
                <a:sym typeface="Glacial Indifference Bold"/>
              </a:rPr>
              <a:t>Figure 3</a:t>
            </a:r>
            <a:r>
              <a:rPr lang="en-US" sz="3092" spc="219">
                <a:solidFill>
                  <a:srgbClr val="222222"/>
                </a:solidFill>
                <a:latin typeface="Glacial Indifference"/>
                <a:ea typeface="Glacial Indifference"/>
                <a:cs typeface="Glacial Indifference"/>
                <a:sym typeface="Glacial Indifference"/>
              </a:rPr>
              <a:t> illustrates the average number of booked seats relative to the total number of seats for each aircraft. Higher occupancy rates indicate that more seats are being booked, leaving fewer unbooked, which helps improve the airline's overall financial performance. </a:t>
            </a:r>
            <a:r>
              <a:rPr lang="en-US" sz="3092" spc="219" b="true">
                <a:solidFill>
                  <a:srgbClr val="222222"/>
                </a:solidFill>
                <a:latin typeface="Glacial Indifference Bold"/>
                <a:ea typeface="Glacial Indifference Bold"/>
                <a:cs typeface="Glacial Indifference Bold"/>
                <a:sym typeface="Glacial Indifference Bold"/>
              </a:rPr>
              <a:t>Aircraft 733 and 773</a:t>
            </a:r>
            <a:r>
              <a:rPr lang="en-US" sz="3092" spc="219">
                <a:solidFill>
                  <a:srgbClr val="222222"/>
                </a:solidFill>
                <a:latin typeface="Glacial Indifference"/>
                <a:ea typeface="Glacial Indifference"/>
                <a:cs typeface="Glacial Indifference"/>
                <a:sym typeface="Glacial Indifference"/>
              </a:rPr>
              <a:t> shows caparatively higher Occupancy Rates compared to others, while </a:t>
            </a:r>
            <a:r>
              <a:rPr lang="en-US" sz="3092" spc="219" b="true">
                <a:solidFill>
                  <a:srgbClr val="222222"/>
                </a:solidFill>
                <a:latin typeface="Glacial Indifference Bold"/>
                <a:ea typeface="Glacial Indifference Bold"/>
                <a:cs typeface="Glacial Indifference Bold"/>
                <a:sym typeface="Glacial Indifference Bold"/>
              </a:rPr>
              <a:t>Aircraft 773</a:t>
            </a:r>
            <a:r>
              <a:rPr lang="en-US" sz="3092" spc="219">
                <a:solidFill>
                  <a:srgbClr val="222222"/>
                </a:solidFill>
                <a:latin typeface="Glacial Indifference"/>
                <a:ea typeface="Glacial Indifference"/>
                <a:cs typeface="Glacial Indifference"/>
                <a:sym typeface="Glacial Indifference"/>
              </a:rPr>
              <a:t> stands out at peak.</a:t>
            </a:r>
          </a:p>
          <a:p>
            <a:pPr algn="l">
              <a:lnSpc>
                <a:spcPts val="4329"/>
              </a:lnSpc>
              <a:spcBef>
                <a:spcPct val="0"/>
              </a:spcBef>
            </a:pPr>
          </a:p>
        </p:txBody>
      </p:sp>
      <p:sp>
        <p:nvSpPr>
          <p:cNvPr name="TextBox 9" id="9"/>
          <p:cNvSpPr txBox="true"/>
          <p:nvPr/>
        </p:nvSpPr>
        <p:spPr>
          <a:xfrm rot="0">
            <a:off x="6649978" y="6216876"/>
            <a:ext cx="6265883" cy="546911"/>
          </a:xfrm>
          <a:prstGeom prst="rect">
            <a:avLst/>
          </a:prstGeom>
        </p:spPr>
        <p:txBody>
          <a:bodyPr anchor="t" rtlCol="false" tIns="0" lIns="0" bIns="0" rIns="0">
            <a:spAutoFit/>
          </a:bodyPr>
          <a:lstStyle/>
          <a:p>
            <a:pPr algn="ctr" marL="0" indent="0" lvl="0">
              <a:lnSpc>
                <a:spcPts val="4505"/>
              </a:lnSpc>
              <a:spcBef>
                <a:spcPct val="0"/>
              </a:spcBef>
            </a:pPr>
            <a:r>
              <a:rPr lang="en-US" sz="3218" spc="209">
                <a:solidFill>
                  <a:srgbClr val="FFFFFF"/>
                </a:solidFill>
                <a:latin typeface="Alata"/>
                <a:ea typeface="Alata"/>
                <a:cs typeface="Alata"/>
                <a:sym typeface="Alata"/>
              </a:rPr>
              <a:t>Figure 3</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5873"/>
            <a:ext cx="18288000" cy="6025676"/>
            <a:chOff x="0" y="0"/>
            <a:chExt cx="4816593" cy="1587009"/>
          </a:xfrm>
        </p:grpSpPr>
        <p:sp>
          <p:nvSpPr>
            <p:cNvPr name="Freeform 3" id="3"/>
            <p:cNvSpPr/>
            <p:nvPr/>
          </p:nvSpPr>
          <p:spPr>
            <a:xfrm flipH="false" flipV="false" rot="0">
              <a:off x="0" y="0"/>
              <a:ext cx="4816592" cy="1587009"/>
            </a:xfrm>
            <a:custGeom>
              <a:avLst/>
              <a:gdLst/>
              <a:ahLst/>
              <a:cxnLst/>
              <a:rect r="r" b="b" t="t" l="l"/>
              <a:pathLst>
                <a:path h="1587009" w="4816592">
                  <a:moveTo>
                    <a:pt x="0" y="0"/>
                  </a:moveTo>
                  <a:lnTo>
                    <a:pt x="4816592" y="0"/>
                  </a:lnTo>
                  <a:lnTo>
                    <a:pt x="4816592" y="1587009"/>
                  </a:lnTo>
                  <a:lnTo>
                    <a:pt x="0" y="1587009"/>
                  </a:lnTo>
                  <a:close/>
                </a:path>
              </a:pathLst>
            </a:custGeom>
            <a:solidFill>
              <a:srgbClr val="22211E"/>
            </a:solidFill>
          </p:spPr>
        </p:sp>
        <p:sp>
          <p:nvSpPr>
            <p:cNvPr name="TextBox 4" id="4"/>
            <p:cNvSpPr txBox="true"/>
            <p:nvPr/>
          </p:nvSpPr>
          <p:spPr>
            <a:xfrm>
              <a:off x="0" y="-38100"/>
              <a:ext cx="4816593" cy="1625109"/>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577779" y="147689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13410158" y="-1281736"/>
            <a:ext cx="6544563" cy="3211121"/>
          </a:xfrm>
          <a:custGeom>
            <a:avLst/>
            <a:gdLst/>
            <a:ahLst/>
            <a:cxnLst/>
            <a:rect r="r" b="b" t="t" l="l"/>
            <a:pathLst>
              <a:path h="3211121" w="6544563">
                <a:moveTo>
                  <a:pt x="0" y="0"/>
                </a:moveTo>
                <a:lnTo>
                  <a:pt x="6544563" y="0"/>
                </a:lnTo>
                <a:lnTo>
                  <a:pt x="6544563" y="3211121"/>
                </a:lnTo>
                <a:lnTo>
                  <a:pt x="0" y="3211121"/>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Freeform 7" id="7"/>
          <p:cNvSpPr/>
          <p:nvPr/>
        </p:nvSpPr>
        <p:spPr>
          <a:xfrm flipH="false" flipV="false" rot="0">
            <a:off x="445260" y="323824"/>
            <a:ext cx="17397480" cy="5349725"/>
          </a:xfrm>
          <a:custGeom>
            <a:avLst/>
            <a:gdLst/>
            <a:ahLst/>
            <a:cxnLst/>
            <a:rect r="r" b="b" t="t" l="l"/>
            <a:pathLst>
              <a:path h="5349725" w="17397480">
                <a:moveTo>
                  <a:pt x="0" y="0"/>
                </a:moveTo>
                <a:lnTo>
                  <a:pt x="17397480" y="0"/>
                </a:lnTo>
                <a:lnTo>
                  <a:pt x="17397480" y="5349726"/>
                </a:lnTo>
                <a:lnTo>
                  <a:pt x="0" y="5349726"/>
                </a:lnTo>
                <a:lnTo>
                  <a:pt x="0" y="0"/>
                </a:lnTo>
                <a:close/>
              </a:path>
            </a:pathLst>
          </a:custGeom>
          <a:blipFill>
            <a:blip r:embed="rId4"/>
            <a:stretch>
              <a:fillRect l="0" t="0" r="0" b="0"/>
            </a:stretch>
          </a:blipFill>
        </p:spPr>
      </p:sp>
      <p:sp>
        <p:nvSpPr>
          <p:cNvPr name="TextBox 8" id="8"/>
          <p:cNvSpPr txBox="true"/>
          <p:nvPr/>
        </p:nvSpPr>
        <p:spPr>
          <a:xfrm rot="0">
            <a:off x="445260" y="6250499"/>
            <a:ext cx="17629326" cy="3357702"/>
          </a:xfrm>
          <a:prstGeom prst="rect">
            <a:avLst/>
          </a:prstGeom>
        </p:spPr>
        <p:txBody>
          <a:bodyPr anchor="t" rtlCol="false" tIns="0" lIns="0" bIns="0" rIns="0">
            <a:spAutoFit/>
          </a:bodyPr>
          <a:lstStyle/>
          <a:p>
            <a:pPr algn="l">
              <a:lnSpc>
                <a:spcPts val="4469"/>
              </a:lnSpc>
              <a:spcBef>
                <a:spcPct val="0"/>
              </a:spcBef>
            </a:pPr>
            <a:r>
              <a:rPr lang="en-US" sz="3192" spc="226">
                <a:solidFill>
                  <a:srgbClr val="222222"/>
                </a:solidFill>
                <a:latin typeface="Glacial Indifference"/>
                <a:ea typeface="Glacial Indifference"/>
                <a:cs typeface="Glacial Indifference"/>
                <a:sym typeface="Glacial Indifference"/>
              </a:rPr>
              <a:t>Airlines can simulate the impact of a 10% increase in occupancy rates to evaluate the potential improvement in annual revenue. This analysis provides valuable insights into how even a small increase in seat occupancy can lead to a gradual and significant rise in total revenue. By focusing on strategies such as optimizing pricing, improving flight schedules, and enhancing customer experience, airlines can not only increase occupancy but also offer greater value and service to their customers.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5873"/>
            <a:ext cx="18288000" cy="6852621"/>
            <a:chOff x="0" y="0"/>
            <a:chExt cx="4816593" cy="1804806"/>
          </a:xfrm>
        </p:grpSpPr>
        <p:sp>
          <p:nvSpPr>
            <p:cNvPr name="Freeform 3" id="3"/>
            <p:cNvSpPr/>
            <p:nvPr/>
          </p:nvSpPr>
          <p:spPr>
            <a:xfrm flipH="false" flipV="false" rot="0">
              <a:off x="0" y="0"/>
              <a:ext cx="4816592" cy="1804806"/>
            </a:xfrm>
            <a:custGeom>
              <a:avLst/>
              <a:gdLst/>
              <a:ahLst/>
              <a:cxnLst/>
              <a:rect r="r" b="b" t="t" l="l"/>
              <a:pathLst>
                <a:path h="1804806" w="4816592">
                  <a:moveTo>
                    <a:pt x="0" y="0"/>
                  </a:moveTo>
                  <a:lnTo>
                    <a:pt x="4816592" y="0"/>
                  </a:lnTo>
                  <a:lnTo>
                    <a:pt x="4816592" y="1804806"/>
                  </a:lnTo>
                  <a:lnTo>
                    <a:pt x="0" y="1804806"/>
                  </a:lnTo>
                  <a:close/>
                </a:path>
              </a:pathLst>
            </a:custGeom>
            <a:solidFill>
              <a:srgbClr val="22211E"/>
            </a:solidFill>
          </p:spPr>
        </p:sp>
        <p:sp>
          <p:nvSpPr>
            <p:cNvPr name="TextBox 4" id="4"/>
            <p:cNvSpPr txBox="true"/>
            <p:nvPr/>
          </p:nvSpPr>
          <p:spPr>
            <a:xfrm>
              <a:off x="0" y="-38100"/>
              <a:ext cx="4816593" cy="1842906"/>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577779" y="147689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13410158" y="-1281736"/>
            <a:ext cx="6544563" cy="3211121"/>
          </a:xfrm>
          <a:custGeom>
            <a:avLst/>
            <a:gdLst/>
            <a:ahLst/>
            <a:cxnLst/>
            <a:rect r="r" b="b" t="t" l="l"/>
            <a:pathLst>
              <a:path h="3211121" w="6544563">
                <a:moveTo>
                  <a:pt x="0" y="0"/>
                </a:moveTo>
                <a:lnTo>
                  <a:pt x="6544563" y="0"/>
                </a:lnTo>
                <a:lnTo>
                  <a:pt x="6544563" y="3211121"/>
                </a:lnTo>
                <a:lnTo>
                  <a:pt x="0" y="3211121"/>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Freeform 7" id="7"/>
          <p:cNvSpPr/>
          <p:nvPr/>
        </p:nvSpPr>
        <p:spPr>
          <a:xfrm flipH="false" flipV="false" rot="0">
            <a:off x="329337" y="323824"/>
            <a:ext cx="17629326" cy="5707724"/>
          </a:xfrm>
          <a:custGeom>
            <a:avLst/>
            <a:gdLst/>
            <a:ahLst/>
            <a:cxnLst/>
            <a:rect r="r" b="b" t="t" l="l"/>
            <a:pathLst>
              <a:path h="5707724" w="17629326">
                <a:moveTo>
                  <a:pt x="0" y="0"/>
                </a:moveTo>
                <a:lnTo>
                  <a:pt x="17629326" y="0"/>
                </a:lnTo>
                <a:lnTo>
                  <a:pt x="17629326" y="5707725"/>
                </a:lnTo>
                <a:lnTo>
                  <a:pt x="0" y="5707725"/>
                </a:lnTo>
                <a:lnTo>
                  <a:pt x="0" y="0"/>
                </a:lnTo>
                <a:close/>
              </a:path>
            </a:pathLst>
          </a:custGeom>
          <a:blipFill>
            <a:blip r:embed="rId4"/>
            <a:stretch>
              <a:fillRect l="-391" t="0" r="-391" b="0"/>
            </a:stretch>
          </a:blipFill>
        </p:spPr>
      </p:sp>
      <p:sp>
        <p:nvSpPr>
          <p:cNvPr name="TextBox 8" id="8"/>
          <p:cNvSpPr txBox="true"/>
          <p:nvPr/>
        </p:nvSpPr>
        <p:spPr>
          <a:xfrm rot="0">
            <a:off x="329337" y="7029944"/>
            <a:ext cx="17629326" cy="2852458"/>
          </a:xfrm>
          <a:prstGeom prst="rect">
            <a:avLst/>
          </a:prstGeom>
        </p:spPr>
        <p:txBody>
          <a:bodyPr anchor="t" rtlCol="false" tIns="0" lIns="0" bIns="0" rIns="0">
            <a:spAutoFit/>
          </a:bodyPr>
          <a:lstStyle/>
          <a:p>
            <a:pPr algn="l">
              <a:lnSpc>
                <a:spcPts val="4609"/>
              </a:lnSpc>
            </a:pPr>
            <a:r>
              <a:rPr lang="en-US" sz="3292" spc="233">
                <a:solidFill>
                  <a:srgbClr val="222222"/>
                </a:solidFill>
                <a:latin typeface="Glacial Indifference"/>
                <a:ea typeface="Glacial Indifference"/>
                <a:cs typeface="Glacial Indifference"/>
                <a:sym typeface="Glacial Indifference"/>
              </a:rPr>
              <a:t>The figure shows how total revenue is projected to increase if airlines were to achieve a 10% higher occupancy rate across their fleet. The results suggest that pricing strategies will play a pivotal role in driving this improvement, reinforcing the need for a data-driven approach to setting fares and optimizing revenue streams.</a:t>
            </a:r>
          </a:p>
          <a:p>
            <a:pPr algn="l">
              <a:lnSpc>
                <a:spcPts val="4329"/>
              </a:lnSpc>
              <a:spcBef>
                <a:spcPct val="0"/>
              </a:spcBef>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2412923" y="4206924"/>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8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13681521" y="-230850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8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4" id="4"/>
          <p:cNvSpPr txBox="true"/>
          <p:nvPr/>
        </p:nvSpPr>
        <p:spPr>
          <a:xfrm rot="0">
            <a:off x="1338414" y="1559186"/>
            <a:ext cx="15611172" cy="8727814"/>
          </a:xfrm>
          <a:prstGeom prst="rect">
            <a:avLst/>
          </a:prstGeom>
        </p:spPr>
        <p:txBody>
          <a:bodyPr anchor="t" rtlCol="false" tIns="0" lIns="0" bIns="0" rIns="0">
            <a:spAutoFit/>
          </a:bodyPr>
          <a:lstStyle/>
          <a:p>
            <a:pPr algn="l">
              <a:lnSpc>
                <a:spcPts val="4080"/>
              </a:lnSpc>
            </a:pPr>
            <a:r>
              <a:rPr lang="en-US" sz="2914" spc="206">
                <a:solidFill>
                  <a:srgbClr val="222222"/>
                </a:solidFill>
                <a:latin typeface="Glacial Indifference"/>
                <a:ea typeface="Glacial Indifference"/>
                <a:cs typeface="Glacial Indifference"/>
                <a:sym typeface="Glacial Indifference"/>
              </a:rPr>
              <a:t>In conclusion, analyzing key revenue metrics such as total revenue per year, average revenue per ticket, and average occupancy per aircraft is crucial for airlines aiming to maximize profitability. By assessing these indicators, airlines can identify areas for improvement and make necessary adjustments to their pricing strategies and route planning.</a:t>
            </a:r>
          </a:p>
          <a:p>
            <a:pPr algn="l">
              <a:lnSpc>
                <a:spcPts val="4080"/>
              </a:lnSpc>
            </a:pPr>
            <a:r>
              <a:rPr lang="en-US" sz="2914" spc="206">
                <a:solidFill>
                  <a:srgbClr val="222222"/>
                </a:solidFill>
                <a:latin typeface="Glacial Indifference"/>
                <a:ea typeface="Glacial Indifference"/>
                <a:cs typeface="Glacial Indifference"/>
                <a:sym typeface="Glacial Indifference"/>
              </a:rPr>
              <a:t>A higher occupancy rate plays a pivotal role in enhancing profitability, as it allows airlines to increase revenue while minimizing costs associated with vacant seats. It is essential for the airline to reassess pricing across different aircraft, as both excessively low and high prices are factors that deter ticket sales. Pricing should be set reasonably, taking into account the condition and amenities of each aircraft, ensuring it is neither too cheap nor too expensive.</a:t>
            </a:r>
          </a:p>
          <a:p>
            <a:pPr algn="l">
              <a:lnSpc>
                <a:spcPts val="4080"/>
              </a:lnSpc>
            </a:pPr>
            <a:r>
              <a:rPr lang="en-US" sz="2914" spc="206">
                <a:solidFill>
                  <a:srgbClr val="222222"/>
                </a:solidFill>
                <a:latin typeface="Glacial Indifference"/>
                <a:ea typeface="Glacial Indifference"/>
                <a:cs typeface="Glacial Indifference"/>
                <a:sym typeface="Glacial Indifference"/>
              </a:rPr>
              <a:t>However, increasing occupancy rates should not compromise customer satisfaction or safety. Striking a balance between profitability, service quality, and safety is critical. By adopting a data-driven approach to revenue analysis and optimization, airlines can achieve long-term success and sustainability in a highly competitive industry.</a:t>
            </a:r>
          </a:p>
          <a:p>
            <a:pPr algn="l">
              <a:lnSpc>
                <a:spcPts val="4080"/>
              </a:lnSpc>
              <a:spcBef>
                <a:spcPct val="0"/>
              </a:spcBef>
            </a:pPr>
          </a:p>
        </p:txBody>
      </p:sp>
      <p:sp>
        <p:nvSpPr>
          <p:cNvPr name="TextBox 5" id="5"/>
          <p:cNvSpPr txBox="true"/>
          <p:nvPr/>
        </p:nvSpPr>
        <p:spPr>
          <a:xfrm rot="0">
            <a:off x="5086350" y="418870"/>
            <a:ext cx="8115300" cy="1094327"/>
          </a:xfrm>
          <a:prstGeom prst="rect">
            <a:avLst/>
          </a:prstGeom>
        </p:spPr>
        <p:txBody>
          <a:bodyPr anchor="t" rtlCol="false" tIns="0" lIns="0" bIns="0" rIns="0">
            <a:spAutoFit/>
          </a:bodyPr>
          <a:lstStyle/>
          <a:p>
            <a:pPr algn="ctr" marL="0" indent="0" lvl="0">
              <a:lnSpc>
                <a:spcPts val="8985"/>
              </a:lnSpc>
              <a:spcBef>
                <a:spcPct val="0"/>
              </a:spcBef>
            </a:pPr>
            <a:r>
              <a:rPr lang="en-US" sz="6417" spc="417">
                <a:solidFill>
                  <a:srgbClr val="1A1A1A"/>
                </a:solidFill>
                <a:latin typeface="Alata"/>
                <a:ea typeface="Alata"/>
                <a:cs typeface="Alata"/>
                <a:sym typeface="Alata"/>
              </a:rPr>
              <a:t>Conclusion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2211E"/>
        </a:solidFill>
      </p:bgPr>
    </p:bg>
    <p:spTree>
      <p:nvGrpSpPr>
        <p:cNvPr id="1" name=""/>
        <p:cNvGrpSpPr/>
        <p:nvPr/>
      </p:nvGrpSpPr>
      <p:grpSpPr>
        <a:xfrm>
          <a:off x="0" y="0"/>
          <a:ext cx="0" cy="0"/>
          <a:chOff x="0" y="0"/>
          <a:chExt cx="0" cy="0"/>
        </a:xfrm>
      </p:grpSpPr>
      <p:sp>
        <p:nvSpPr>
          <p:cNvPr name="TextBox 2" id="2"/>
          <p:cNvSpPr txBox="true"/>
          <p:nvPr/>
        </p:nvSpPr>
        <p:spPr>
          <a:xfrm rot="0">
            <a:off x="1923137" y="1914527"/>
            <a:ext cx="6349525" cy="1095795"/>
          </a:xfrm>
          <a:prstGeom prst="rect">
            <a:avLst/>
          </a:prstGeom>
        </p:spPr>
        <p:txBody>
          <a:bodyPr anchor="t" rtlCol="false" tIns="0" lIns="0" bIns="0" rIns="0">
            <a:spAutoFit/>
          </a:bodyPr>
          <a:lstStyle/>
          <a:p>
            <a:pPr algn="l" marL="0" indent="0" lvl="0">
              <a:lnSpc>
                <a:spcPts val="8985"/>
              </a:lnSpc>
              <a:spcBef>
                <a:spcPct val="0"/>
              </a:spcBef>
            </a:pPr>
            <a:r>
              <a:rPr lang="en-US" sz="6417" spc="417">
                <a:solidFill>
                  <a:srgbClr val="FFFFFF"/>
                </a:solidFill>
                <a:latin typeface="Alata"/>
                <a:ea typeface="Alata"/>
                <a:cs typeface="Alata"/>
                <a:sym typeface="Alata"/>
              </a:rPr>
              <a:t>Overview</a:t>
            </a:r>
          </a:p>
        </p:txBody>
      </p:sp>
      <p:sp>
        <p:nvSpPr>
          <p:cNvPr name="Freeform 3" id="3"/>
          <p:cNvSpPr/>
          <p:nvPr/>
        </p:nvSpPr>
        <p:spPr>
          <a:xfrm flipH="false" flipV="false" rot="0">
            <a:off x="7850751" y="-2824344"/>
            <a:ext cx="7793769" cy="7706089"/>
          </a:xfrm>
          <a:custGeom>
            <a:avLst/>
            <a:gdLst/>
            <a:ahLst/>
            <a:cxnLst/>
            <a:rect r="r" b="b" t="t" l="l"/>
            <a:pathLst>
              <a:path h="7706089" w="7793769">
                <a:moveTo>
                  <a:pt x="0" y="0"/>
                </a:moveTo>
                <a:lnTo>
                  <a:pt x="7793769" y="0"/>
                </a:lnTo>
                <a:lnTo>
                  <a:pt x="7793769" y="7706088"/>
                </a:lnTo>
                <a:lnTo>
                  <a:pt x="0" y="7706088"/>
                </a:lnTo>
                <a:lnTo>
                  <a:pt x="0" y="0"/>
                </a:lnTo>
                <a:close/>
              </a:path>
            </a:pathLst>
          </a:custGeom>
          <a:blipFill>
            <a:blip r:embed="rId2">
              <a:alphaModFix amt="16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4" id="4"/>
          <p:cNvSpPr/>
          <p:nvPr/>
        </p:nvSpPr>
        <p:spPr>
          <a:xfrm flipH="false" flipV="false" rot="0">
            <a:off x="-5384350" y="2773216"/>
            <a:ext cx="11102518" cy="10977615"/>
          </a:xfrm>
          <a:custGeom>
            <a:avLst/>
            <a:gdLst/>
            <a:ahLst/>
            <a:cxnLst/>
            <a:rect r="r" b="b" t="t" l="l"/>
            <a:pathLst>
              <a:path h="10977615" w="11102518">
                <a:moveTo>
                  <a:pt x="0" y="0"/>
                </a:moveTo>
                <a:lnTo>
                  <a:pt x="11102518" y="0"/>
                </a:lnTo>
                <a:lnTo>
                  <a:pt x="11102518" y="10977615"/>
                </a:lnTo>
                <a:lnTo>
                  <a:pt x="0" y="10977615"/>
                </a:lnTo>
                <a:lnTo>
                  <a:pt x="0" y="0"/>
                </a:lnTo>
                <a:close/>
              </a:path>
            </a:pathLst>
          </a:custGeom>
          <a:blipFill>
            <a:blip r:embed="rId2">
              <a:alphaModFix amt="16000"/>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5" id="5"/>
          <p:cNvGrpSpPr>
            <a:grpSpLocks noChangeAspect="true"/>
          </p:cNvGrpSpPr>
          <p:nvPr/>
        </p:nvGrpSpPr>
        <p:grpSpPr>
          <a:xfrm rot="0">
            <a:off x="9689189" y="0"/>
            <a:ext cx="8603573" cy="10287000"/>
            <a:chOff x="0" y="0"/>
            <a:chExt cx="8603361" cy="10286746"/>
          </a:xfrm>
        </p:grpSpPr>
        <p:sp>
          <p:nvSpPr>
            <p:cNvPr name="Freeform 6" id="6"/>
            <p:cNvSpPr/>
            <p:nvPr/>
          </p:nvSpPr>
          <p:spPr>
            <a:xfrm flipH="false" flipV="false" rot="0">
              <a:off x="-2794" y="-128"/>
              <a:ext cx="8606155" cy="10286874"/>
            </a:xfrm>
            <a:custGeom>
              <a:avLst/>
              <a:gdLst/>
              <a:ahLst/>
              <a:cxnLst/>
              <a:rect r="r" b="b" t="t" l="l"/>
              <a:pathLst>
                <a:path h="10286874" w="8606155">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39675" t="0" r="-39675" b="0"/>
              </a:stretch>
            </a:blipFill>
          </p:spPr>
        </p:sp>
      </p:grpSp>
      <p:sp>
        <p:nvSpPr>
          <p:cNvPr name="TextBox 7" id="7"/>
          <p:cNvSpPr txBox="true"/>
          <p:nvPr/>
        </p:nvSpPr>
        <p:spPr>
          <a:xfrm rot="0">
            <a:off x="1623716" y="3282964"/>
            <a:ext cx="4955905" cy="4256594"/>
          </a:xfrm>
          <a:prstGeom prst="rect">
            <a:avLst/>
          </a:prstGeom>
        </p:spPr>
        <p:txBody>
          <a:bodyPr anchor="t" rtlCol="false" tIns="0" lIns="0" bIns="0" rIns="0">
            <a:spAutoFit/>
          </a:bodyPr>
          <a:lstStyle/>
          <a:p>
            <a:pPr algn="l" marL="653892" indent="-326946" lvl="1">
              <a:lnSpc>
                <a:spcPts val="4240"/>
              </a:lnSpc>
              <a:buFont typeface="Arial"/>
              <a:buChar char="•"/>
            </a:pPr>
            <a:r>
              <a:rPr lang="en-US" sz="3028" spc="215">
                <a:solidFill>
                  <a:srgbClr val="FFFFFF"/>
                </a:solidFill>
                <a:latin typeface="Glacial Indifference"/>
                <a:ea typeface="Glacial Indifference"/>
                <a:cs typeface="Glacial Indifference"/>
                <a:sym typeface="Glacial Indifference"/>
              </a:rPr>
              <a:t>About The Company</a:t>
            </a:r>
          </a:p>
          <a:p>
            <a:pPr algn="l" marL="653892" indent="-326946" lvl="1">
              <a:lnSpc>
                <a:spcPts val="4240"/>
              </a:lnSpc>
              <a:buFont typeface="Arial"/>
              <a:buChar char="•"/>
            </a:pPr>
            <a:r>
              <a:rPr lang="en-US" sz="3028" spc="215">
                <a:solidFill>
                  <a:srgbClr val="FFFFFF"/>
                </a:solidFill>
                <a:latin typeface="Glacial Indifference"/>
                <a:ea typeface="Glacial Indifference"/>
                <a:cs typeface="Glacial Indifference"/>
                <a:sym typeface="Glacial Indifference"/>
              </a:rPr>
              <a:t>Business Problem</a:t>
            </a:r>
          </a:p>
          <a:p>
            <a:pPr algn="l" marL="653892" indent="-326946" lvl="1">
              <a:lnSpc>
                <a:spcPts val="4240"/>
              </a:lnSpc>
              <a:buFont typeface="Arial"/>
              <a:buChar char="•"/>
            </a:pPr>
            <a:r>
              <a:rPr lang="en-US" sz="3028" spc="215">
                <a:solidFill>
                  <a:srgbClr val="FFFFFF"/>
                </a:solidFill>
                <a:latin typeface="Glacial Indifference"/>
                <a:ea typeface="Glacial Indifference"/>
                <a:cs typeface="Glacial Indifference"/>
                <a:sym typeface="Glacial Indifference"/>
              </a:rPr>
              <a:t>Challenges</a:t>
            </a:r>
          </a:p>
          <a:p>
            <a:pPr algn="l" marL="653892" indent="-326946" lvl="1">
              <a:lnSpc>
                <a:spcPts val="4240"/>
              </a:lnSpc>
              <a:buFont typeface="Arial"/>
              <a:buChar char="•"/>
            </a:pPr>
            <a:r>
              <a:rPr lang="en-US" sz="3028" spc="215">
                <a:solidFill>
                  <a:srgbClr val="FFFFFF"/>
                </a:solidFill>
                <a:latin typeface="Glacial Indifference"/>
                <a:ea typeface="Glacial Indifference"/>
                <a:cs typeface="Glacial Indifference"/>
                <a:sym typeface="Glacial Indifference"/>
              </a:rPr>
              <a:t>Objectives</a:t>
            </a:r>
          </a:p>
          <a:p>
            <a:pPr algn="l" marL="653892" indent="-326946" lvl="1">
              <a:lnSpc>
                <a:spcPts val="4240"/>
              </a:lnSpc>
              <a:buFont typeface="Arial"/>
              <a:buChar char="•"/>
            </a:pPr>
            <a:r>
              <a:rPr lang="en-US" sz="3028" spc="215">
                <a:solidFill>
                  <a:srgbClr val="FFFFFF"/>
                </a:solidFill>
                <a:latin typeface="Glacial Indifference"/>
                <a:ea typeface="Glacial Indifference"/>
                <a:cs typeface="Glacial Indifference"/>
                <a:sym typeface="Glacial Indifference"/>
              </a:rPr>
              <a:t>Basic Insights</a:t>
            </a:r>
          </a:p>
          <a:p>
            <a:pPr algn="l" marL="653892" indent="-326946" lvl="1">
              <a:lnSpc>
                <a:spcPts val="4240"/>
              </a:lnSpc>
              <a:buFont typeface="Arial"/>
              <a:buChar char="•"/>
            </a:pPr>
            <a:r>
              <a:rPr lang="en-US" sz="3028" spc="215">
                <a:solidFill>
                  <a:srgbClr val="FFFFFF"/>
                </a:solidFill>
                <a:latin typeface="Glacial Indifference"/>
                <a:ea typeface="Glacial Indifference"/>
                <a:cs typeface="Glacial Indifference"/>
                <a:sym typeface="Glacial Indifference"/>
              </a:rPr>
              <a:t>Seat Occupancy Analysis</a:t>
            </a:r>
          </a:p>
          <a:p>
            <a:pPr algn="l" marL="653892" indent="-326946" lvl="1">
              <a:lnSpc>
                <a:spcPts val="4240"/>
              </a:lnSpc>
              <a:buFont typeface="Arial"/>
              <a:buChar char="•"/>
            </a:pPr>
            <a:r>
              <a:rPr lang="en-US" sz="3028" spc="215">
                <a:solidFill>
                  <a:srgbClr val="FFFFFF"/>
                </a:solidFill>
                <a:latin typeface="Glacial Indifference"/>
                <a:ea typeface="Glacial Indifference"/>
                <a:cs typeface="Glacial Indifference"/>
                <a:sym typeface="Glacial Indifference"/>
              </a:rPr>
              <a:t>Conclusion</a:t>
            </a:r>
          </a:p>
        </p:txBody>
      </p:sp>
      <p:sp>
        <p:nvSpPr>
          <p:cNvPr name="TextBox 8" id="8"/>
          <p:cNvSpPr txBox="true"/>
          <p:nvPr/>
        </p:nvSpPr>
        <p:spPr>
          <a:xfrm rot="0">
            <a:off x="6788702" y="3282964"/>
            <a:ext cx="683851" cy="4256594"/>
          </a:xfrm>
          <a:prstGeom prst="rect">
            <a:avLst/>
          </a:prstGeom>
        </p:spPr>
        <p:txBody>
          <a:bodyPr anchor="t" rtlCol="false" tIns="0" lIns="0" bIns="0" rIns="0">
            <a:spAutoFit/>
          </a:bodyPr>
          <a:lstStyle/>
          <a:p>
            <a:pPr algn="ctr">
              <a:lnSpc>
                <a:spcPts val="4240"/>
              </a:lnSpc>
            </a:pPr>
            <a:r>
              <a:rPr lang="en-US" b="true" sz="3028" spc="215">
                <a:solidFill>
                  <a:srgbClr val="FFFFFF"/>
                </a:solidFill>
                <a:latin typeface="Glacial Indifference Bold"/>
                <a:ea typeface="Glacial Indifference Bold"/>
                <a:cs typeface="Glacial Indifference Bold"/>
                <a:sym typeface="Glacial Indifference Bold"/>
              </a:rPr>
              <a:t>01</a:t>
            </a:r>
          </a:p>
          <a:p>
            <a:pPr algn="ctr">
              <a:lnSpc>
                <a:spcPts val="4240"/>
              </a:lnSpc>
            </a:pPr>
            <a:r>
              <a:rPr lang="en-US" b="true" sz="3028" spc="215">
                <a:solidFill>
                  <a:srgbClr val="FFFFFF"/>
                </a:solidFill>
                <a:latin typeface="Glacial Indifference Bold"/>
                <a:ea typeface="Glacial Indifference Bold"/>
                <a:cs typeface="Glacial Indifference Bold"/>
                <a:sym typeface="Glacial Indifference Bold"/>
              </a:rPr>
              <a:t>02</a:t>
            </a:r>
          </a:p>
          <a:p>
            <a:pPr algn="ctr">
              <a:lnSpc>
                <a:spcPts val="4240"/>
              </a:lnSpc>
            </a:pPr>
            <a:r>
              <a:rPr lang="en-US" b="true" sz="3028" spc="215">
                <a:solidFill>
                  <a:srgbClr val="FFFFFF"/>
                </a:solidFill>
                <a:latin typeface="Glacial Indifference Bold"/>
                <a:ea typeface="Glacial Indifference Bold"/>
                <a:cs typeface="Glacial Indifference Bold"/>
                <a:sym typeface="Glacial Indifference Bold"/>
              </a:rPr>
              <a:t>03</a:t>
            </a:r>
          </a:p>
          <a:p>
            <a:pPr algn="ctr">
              <a:lnSpc>
                <a:spcPts val="4240"/>
              </a:lnSpc>
            </a:pPr>
            <a:r>
              <a:rPr lang="en-US" b="true" sz="3028" spc="215">
                <a:solidFill>
                  <a:srgbClr val="FFFFFF"/>
                </a:solidFill>
                <a:latin typeface="Glacial Indifference Bold"/>
                <a:ea typeface="Glacial Indifference Bold"/>
                <a:cs typeface="Glacial Indifference Bold"/>
                <a:sym typeface="Glacial Indifference Bold"/>
              </a:rPr>
              <a:t>04</a:t>
            </a:r>
          </a:p>
          <a:p>
            <a:pPr algn="ctr">
              <a:lnSpc>
                <a:spcPts val="4240"/>
              </a:lnSpc>
            </a:pPr>
            <a:r>
              <a:rPr lang="en-US" b="true" sz="3028" spc="215">
                <a:solidFill>
                  <a:srgbClr val="FFFFFF"/>
                </a:solidFill>
                <a:latin typeface="Glacial Indifference Bold"/>
                <a:ea typeface="Glacial Indifference Bold"/>
                <a:cs typeface="Glacial Indifference Bold"/>
                <a:sym typeface="Glacial Indifference Bold"/>
              </a:rPr>
              <a:t>05</a:t>
            </a:r>
          </a:p>
          <a:p>
            <a:pPr algn="ctr">
              <a:lnSpc>
                <a:spcPts val="4240"/>
              </a:lnSpc>
            </a:pPr>
            <a:r>
              <a:rPr lang="en-US" b="true" sz="3028" spc="215">
                <a:solidFill>
                  <a:srgbClr val="FFFFFF"/>
                </a:solidFill>
                <a:latin typeface="Glacial Indifference Bold"/>
                <a:ea typeface="Glacial Indifference Bold"/>
                <a:cs typeface="Glacial Indifference Bold"/>
                <a:sym typeface="Glacial Indifference Bold"/>
              </a:rPr>
              <a:t>06</a:t>
            </a:r>
          </a:p>
          <a:p>
            <a:pPr algn="ctr">
              <a:lnSpc>
                <a:spcPts val="4240"/>
              </a:lnSpc>
            </a:pPr>
          </a:p>
          <a:p>
            <a:pPr algn="ctr" marL="0" indent="0" lvl="0">
              <a:lnSpc>
                <a:spcPts val="4240"/>
              </a:lnSpc>
            </a:pPr>
            <a:r>
              <a:rPr lang="en-US" b="true" sz="3028" spc="215">
                <a:solidFill>
                  <a:srgbClr val="FFFFFF"/>
                </a:solidFill>
                <a:latin typeface="Glacial Indifference Bold"/>
                <a:ea typeface="Glacial Indifference Bold"/>
                <a:cs typeface="Glacial Indifference Bold"/>
                <a:sym typeface="Glacial Indifference Bold"/>
              </a:rPr>
              <a:t>07</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2211E"/>
        </a:solidFill>
      </p:bgPr>
    </p:bg>
    <p:spTree>
      <p:nvGrpSpPr>
        <p:cNvPr id="1" name=""/>
        <p:cNvGrpSpPr/>
        <p:nvPr/>
      </p:nvGrpSpPr>
      <p:grpSpPr>
        <a:xfrm>
          <a:off x="0" y="0"/>
          <a:ext cx="0" cy="0"/>
          <a:chOff x="0" y="0"/>
          <a:chExt cx="0" cy="0"/>
        </a:xfrm>
      </p:grpSpPr>
      <p:sp>
        <p:nvSpPr>
          <p:cNvPr name="Freeform 2" id="2"/>
          <p:cNvSpPr/>
          <p:nvPr/>
        </p:nvSpPr>
        <p:spPr>
          <a:xfrm flipH="false" flipV="false" rot="0">
            <a:off x="-6204159" y="-797894"/>
            <a:ext cx="20560329" cy="11444825"/>
          </a:xfrm>
          <a:custGeom>
            <a:avLst/>
            <a:gdLst/>
            <a:ahLst/>
            <a:cxnLst/>
            <a:rect r="r" b="b" t="t" l="l"/>
            <a:pathLst>
              <a:path h="11444825" w="20560329">
                <a:moveTo>
                  <a:pt x="0" y="0"/>
                </a:moveTo>
                <a:lnTo>
                  <a:pt x="20560329" y="0"/>
                </a:lnTo>
                <a:lnTo>
                  <a:pt x="20560329" y="11444825"/>
                </a:lnTo>
                <a:lnTo>
                  <a:pt x="0" y="11444825"/>
                </a:lnTo>
                <a:lnTo>
                  <a:pt x="0" y="0"/>
                </a:lnTo>
                <a:close/>
              </a:path>
            </a:pathLst>
          </a:custGeom>
          <a:blipFill>
            <a:blip r:embed="rId2"/>
            <a:stretch>
              <a:fillRect l="0" t="-6139" r="0" b="-6139"/>
            </a:stretch>
          </a:blipFill>
        </p:spPr>
      </p:sp>
      <p:sp>
        <p:nvSpPr>
          <p:cNvPr name="Freeform 3" id="3"/>
          <p:cNvSpPr/>
          <p:nvPr/>
        </p:nvSpPr>
        <p:spPr>
          <a:xfrm flipH="false" flipV="false" rot="0">
            <a:off x="8016987" y="5337502"/>
            <a:ext cx="9379701" cy="9274179"/>
          </a:xfrm>
          <a:custGeom>
            <a:avLst/>
            <a:gdLst/>
            <a:ahLst/>
            <a:cxnLst/>
            <a:rect r="r" b="b" t="t" l="l"/>
            <a:pathLst>
              <a:path h="9274179" w="9379701">
                <a:moveTo>
                  <a:pt x="0" y="0"/>
                </a:moveTo>
                <a:lnTo>
                  <a:pt x="9379700" y="0"/>
                </a:lnTo>
                <a:lnTo>
                  <a:pt x="9379700" y="9274179"/>
                </a:lnTo>
                <a:lnTo>
                  <a:pt x="0" y="9274179"/>
                </a:lnTo>
                <a:lnTo>
                  <a:pt x="0" y="0"/>
                </a:lnTo>
                <a:close/>
              </a:path>
            </a:pathLst>
          </a:custGeom>
          <a:blipFill>
            <a:blip r:embed="rId3">
              <a:alphaModFix amt="9999"/>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4" id="4"/>
          <p:cNvSpPr/>
          <p:nvPr/>
        </p:nvSpPr>
        <p:spPr>
          <a:xfrm flipH="false" flipV="false" rot="0">
            <a:off x="14839129" y="-308442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3">
              <a:alphaModFix amt="20999"/>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5" id="5"/>
          <p:cNvSpPr/>
          <p:nvPr/>
        </p:nvSpPr>
        <p:spPr>
          <a:xfrm flipH="false" flipV="false" rot="0">
            <a:off x="1355821" y="2014458"/>
            <a:ext cx="11821423" cy="6646089"/>
          </a:xfrm>
          <a:custGeom>
            <a:avLst/>
            <a:gdLst/>
            <a:ahLst/>
            <a:cxnLst/>
            <a:rect r="r" b="b" t="t" l="l"/>
            <a:pathLst>
              <a:path h="6646089" w="11821423">
                <a:moveTo>
                  <a:pt x="0" y="0"/>
                </a:moveTo>
                <a:lnTo>
                  <a:pt x="11821423" y="0"/>
                </a:lnTo>
                <a:lnTo>
                  <a:pt x="11821423" y="6646089"/>
                </a:lnTo>
                <a:lnTo>
                  <a:pt x="0" y="664608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2456584" y="3714638"/>
            <a:ext cx="9619897" cy="4107439"/>
          </a:xfrm>
          <a:prstGeom prst="rect">
            <a:avLst/>
          </a:prstGeom>
        </p:spPr>
        <p:txBody>
          <a:bodyPr anchor="t" rtlCol="false" tIns="0" lIns="0" bIns="0" rIns="0">
            <a:spAutoFit/>
          </a:bodyPr>
          <a:lstStyle/>
          <a:p>
            <a:pPr algn="just">
              <a:lnSpc>
                <a:spcPts val="4100"/>
              </a:lnSpc>
              <a:spcBef>
                <a:spcPct val="0"/>
              </a:spcBef>
            </a:pPr>
            <a:r>
              <a:rPr lang="en-US" sz="2928" spc="207">
                <a:solidFill>
                  <a:srgbClr val="FFFFFF"/>
                </a:solidFill>
                <a:latin typeface="Glacial Indifference"/>
                <a:ea typeface="Glacial Indifference"/>
                <a:cs typeface="Glacial Indifference"/>
                <a:sym typeface="Glacial Indifference"/>
              </a:rPr>
              <a:t>Our company </a:t>
            </a:r>
            <a:r>
              <a:rPr lang="en-US" b="true" sz="2928" spc="207">
                <a:solidFill>
                  <a:srgbClr val="FFFFFF"/>
                </a:solidFill>
                <a:latin typeface="Glacial Indifference Bold"/>
                <a:ea typeface="Glacial Indifference Bold"/>
                <a:cs typeface="Glacial Indifference Bold"/>
                <a:sym typeface="Glacial Indifference Bold"/>
              </a:rPr>
              <a:t>Delta Air Lines</a:t>
            </a:r>
            <a:r>
              <a:rPr lang="en-US" sz="2928" spc="207">
                <a:solidFill>
                  <a:srgbClr val="FFFFFF"/>
                </a:solidFill>
                <a:latin typeface="Glacial Indifference"/>
                <a:ea typeface="Glacial Indifference"/>
                <a:cs typeface="Glacial Indifference"/>
                <a:sym typeface="Glacial Indifference"/>
              </a:rPr>
              <a:t> has been a leading provider of premium air transportation services for several years. We operate a diverse fleet of aircraft, from small business jets to medium-sized machines, offering tailored solutions for both corporate and individual clients. Our focus remains on providing safe, comfortable, and convenient travel experiences.</a:t>
            </a:r>
          </a:p>
        </p:txBody>
      </p:sp>
      <p:sp>
        <p:nvSpPr>
          <p:cNvPr name="TextBox 7" id="7"/>
          <p:cNvSpPr txBox="true"/>
          <p:nvPr/>
        </p:nvSpPr>
        <p:spPr>
          <a:xfrm rot="0">
            <a:off x="2951700" y="2333014"/>
            <a:ext cx="8629664" cy="1095836"/>
          </a:xfrm>
          <a:prstGeom prst="rect">
            <a:avLst/>
          </a:prstGeom>
        </p:spPr>
        <p:txBody>
          <a:bodyPr anchor="t" rtlCol="false" tIns="0" lIns="0" bIns="0" rIns="0">
            <a:spAutoFit/>
          </a:bodyPr>
          <a:lstStyle/>
          <a:p>
            <a:pPr algn="l" marL="0" indent="0" lvl="0">
              <a:lnSpc>
                <a:spcPts val="8985"/>
              </a:lnSpc>
              <a:spcBef>
                <a:spcPct val="0"/>
              </a:spcBef>
            </a:pPr>
            <a:r>
              <a:rPr lang="en-US" sz="6417" spc="417">
                <a:solidFill>
                  <a:srgbClr val="FFFFFF"/>
                </a:solidFill>
                <a:latin typeface="Alata"/>
                <a:ea typeface="Alata"/>
                <a:cs typeface="Alata"/>
                <a:sym typeface="Alata"/>
              </a:rPr>
              <a:t>About the Company</a:t>
            </a:r>
          </a:p>
        </p:txBody>
      </p:sp>
      <p:sp>
        <p:nvSpPr>
          <p:cNvPr name="Freeform 8" id="8"/>
          <p:cNvSpPr/>
          <p:nvPr/>
        </p:nvSpPr>
        <p:spPr>
          <a:xfrm flipH="false" flipV="false" rot="0">
            <a:off x="7812739" y="2942844"/>
            <a:ext cx="5364505" cy="5717703"/>
          </a:xfrm>
          <a:custGeom>
            <a:avLst/>
            <a:gdLst/>
            <a:ahLst/>
            <a:cxnLst/>
            <a:rect r="r" b="b" t="t" l="l"/>
            <a:pathLst>
              <a:path h="5717703" w="5364505">
                <a:moveTo>
                  <a:pt x="0" y="0"/>
                </a:moveTo>
                <a:lnTo>
                  <a:pt x="5364505" y="0"/>
                </a:lnTo>
                <a:lnTo>
                  <a:pt x="5364505" y="5717703"/>
                </a:lnTo>
                <a:lnTo>
                  <a:pt x="0" y="5717703"/>
                </a:lnTo>
                <a:lnTo>
                  <a:pt x="0" y="0"/>
                </a:lnTo>
                <a:close/>
              </a:path>
            </a:pathLst>
          </a:custGeom>
          <a:blipFill>
            <a:blip r:embed="rId3">
              <a:alphaModFix amt="9999"/>
              <a:extLst>
                <a:ext uri="{96DAC541-7B7A-43D3-8B79-37D633B846F1}">
                  <asvg:svgBlip xmlns:asvg="http://schemas.microsoft.com/office/drawing/2016/SVG/main" r:embed="rId4"/>
                </a:ext>
              </a:extLst>
            </a:blip>
            <a:stretch>
              <a:fillRect l="0" t="0" r="-61565" b="-49879"/>
            </a:stretch>
          </a:blipFill>
          <a:ln cap="sq">
            <a:noFill/>
            <a:prstDash val="solid"/>
            <a:miter/>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TextBox 2" id="2"/>
          <p:cNvSpPr txBox="true"/>
          <p:nvPr/>
        </p:nvSpPr>
        <p:spPr>
          <a:xfrm rot="0">
            <a:off x="3122235" y="2434953"/>
            <a:ext cx="13528272" cy="7700805"/>
          </a:xfrm>
          <a:prstGeom prst="rect">
            <a:avLst/>
          </a:prstGeom>
        </p:spPr>
        <p:txBody>
          <a:bodyPr anchor="t" rtlCol="false" tIns="0" lIns="0" bIns="0" rIns="0">
            <a:spAutoFit/>
          </a:bodyPr>
          <a:lstStyle/>
          <a:p>
            <a:pPr algn="just">
              <a:lnSpc>
                <a:spcPts val="3421"/>
              </a:lnSpc>
              <a:spcBef>
                <a:spcPct val="0"/>
              </a:spcBef>
            </a:pPr>
            <a:r>
              <a:rPr lang="en-US" sz="2443" spc="173">
                <a:solidFill>
                  <a:srgbClr val="1A1A1A"/>
                </a:solidFill>
                <a:latin typeface="Glacial Indifference"/>
                <a:ea typeface="Glacial Indifference"/>
                <a:cs typeface="Glacial Indifference"/>
                <a:sym typeface="Glacial Indifference"/>
              </a:rPr>
              <a:t>Despite our strong reputation and service quality, we are facing a series of challenges that threaten </a:t>
            </a:r>
            <a:r>
              <a:rPr lang="en-US" sz="2443" spc="173">
                <a:solidFill>
                  <a:srgbClr val="1A1A1A"/>
                </a:solidFill>
                <a:latin typeface="Glacial Indifference"/>
                <a:ea typeface="Glacial Indifference"/>
                <a:cs typeface="Glacial Indifference"/>
                <a:sym typeface="Glacial Indifference"/>
              </a:rPr>
              <a:t>our profitability:</a:t>
            </a:r>
          </a:p>
          <a:p>
            <a:pPr algn="just">
              <a:lnSpc>
                <a:spcPts val="3421"/>
              </a:lnSpc>
              <a:spcBef>
                <a:spcPct val="0"/>
              </a:spcBef>
            </a:pPr>
          </a:p>
          <a:p>
            <a:pPr algn="just" marL="527595" indent="-263798" lvl="1">
              <a:lnSpc>
                <a:spcPts val="3421"/>
              </a:lnSpc>
              <a:spcBef>
                <a:spcPct val="0"/>
              </a:spcBef>
              <a:buFont typeface="Arial"/>
              <a:buChar char="•"/>
            </a:pPr>
            <a:r>
              <a:rPr lang="en-US" b="true" sz="2443" spc="173">
                <a:solidFill>
                  <a:srgbClr val="1A1A1A"/>
                </a:solidFill>
                <a:latin typeface="Glacial Indifference Bold"/>
                <a:ea typeface="Glacial Indifference Bold"/>
                <a:cs typeface="Glacial Indifference Bold"/>
                <a:sym typeface="Glacial Indifference Bold"/>
              </a:rPr>
              <a:t>Stricter environmental regulations requiring more compliance, increasing operational costs.</a:t>
            </a:r>
          </a:p>
          <a:p>
            <a:pPr algn="just" marL="527595" indent="-263798" lvl="1">
              <a:lnSpc>
                <a:spcPts val="3421"/>
              </a:lnSpc>
              <a:spcBef>
                <a:spcPct val="0"/>
              </a:spcBef>
              <a:buFont typeface="Arial"/>
              <a:buChar char="•"/>
            </a:pPr>
            <a:r>
              <a:rPr lang="en-US" b="true" sz="2443" spc="173">
                <a:solidFill>
                  <a:srgbClr val="1A1A1A"/>
                </a:solidFill>
                <a:latin typeface="Glacial Indifference Bold"/>
                <a:ea typeface="Glacial Indifference Bold"/>
                <a:cs typeface="Glacial Indifference Bold"/>
                <a:sym typeface="Glacial Indifference Bold"/>
              </a:rPr>
              <a:t>Higher flight taxes leading to reduced profit margins on each trip.</a:t>
            </a:r>
          </a:p>
          <a:p>
            <a:pPr algn="just" marL="527595" indent="-263798" lvl="1">
              <a:lnSpc>
                <a:spcPts val="3421"/>
              </a:lnSpc>
              <a:spcBef>
                <a:spcPct val="0"/>
              </a:spcBef>
              <a:buFont typeface="Arial"/>
              <a:buChar char="•"/>
            </a:pPr>
            <a:r>
              <a:rPr lang="en-US" b="true" sz="2443" spc="173">
                <a:solidFill>
                  <a:srgbClr val="1A1A1A"/>
                </a:solidFill>
                <a:latin typeface="Glacial Indifference Bold"/>
                <a:ea typeface="Glacial Indifference Bold"/>
                <a:cs typeface="Glacial Indifference Bold"/>
                <a:sym typeface="Glacial Indifference Bold"/>
              </a:rPr>
              <a:t>Rising interest rates adding financial strain, impacting fleet expansion and other growth initiatives.</a:t>
            </a:r>
          </a:p>
          <a:p>
            <a:pPr algn="just" marL="527595" indent="-263798" lvl="1">
              <a:lnSpc>
                <a:spcPts val="3421"/>
              </a:lnSpc>
              <a:spcBef>
                <a:spcPct val="0"/>
              </a:spcBef>
              <a:buFont typeface="Arial"/>
              <a:buChar char="•"/>
            </a:pPr>
            <a:r>
              <a:rPr lang="en-US" b="true" sz="2443" spc="173">
                <a:solidFill>
                  <a:srgbClr val="1A1A1A"/>
                </a:solidFill>
                <a:latin typeface="Glacial Indifference Bold"/>
                <a:ea typeface="Glacial Indifference Bold"/>
                <a:cs typeface="Glacial Indifference Bold"/>
                <a:sym typeface="Glacial Indifference Bold"/>
              </a:rPr>
              <a:t>Increased fuel prices affecting operating expenses and reducing overall profits.</a:t>
            </a:r>
          </a:p>
          <a:p>
            <a:pPr algn="just" marL="527595" indent="-263798" lvl="1">
              <a:lnSpc>
                <a:spcPts val="3421"/>
              </a:lnSpc>
              <a:spcBef>
                <a:spcPct val="0"/>
              </a:spcBef>
              <a:buFont typeface="Arial"/>
              <a:buChar char="•"/>
            </a:pPr>
            <a:r>
              <a:rPr lang="en-US" b="true" sz="2443" spc="173">
                <a:solidFill>
                  <a:srgbClr val="1A1A1A"/>
                </a:solidFill>
                <a:latin typeface="Glacial Indifference Bold"/>
                <a:ea typeface="Glacial Indifference Bold"/>
                <a:cs typeface="Glacial Indifference Bold"/>
                <a:sym typeface="Glacial Indifference Bold"/>
              </a:rPr>
              <a:t>Tight labor market causing higher labor costs due to increased competition for skilled workers.</a:t>
            </a:r>
          </a:p>
          <a:p>
            <a:pPr algn="just">
              <a:lnSpc>
                <a:spcPts val="3421"/>
              </a:lnSpc>
              <a:spcBef>
                <a:spcPct val="0"/>
              </a:spcBef>
            </a:pPr>
          </a:p>
          <a:p>
            <a:pPr algn="just">
              <a:lnSpc>
                <a:spcPts val="3421"/>
              </a:lnSpc>
              <a:spcBef>
                <a:spcPct val="0"/>
              </a:spcBef>
            </a:pPr>
            <a:r>
              <a:rPr lang="en-US" sz="2443" spc="173">
                <a:solidFill>
                  <a:srgbClr val="1A1A1A"/>
                </a:solidFill>
                <a:latin typeface="Glacial Indifference"/>
                <a:ea typeface="Glacial Indifference"/>
                <a:cs typeface="Glacial Indifference"/>
                <a:sym typeface="Glacial Indifference"/>
              </a:rPr>
              <a:t>To address these issues, we are conducting an in-depth analysis of our flight data. Our goal is to identify strategies to boost occupancy rates and increase the average profit earned per seat, thereby alleviating some of the financial pressure caused by these external factors.</a:t>
            </a:r>
          </a:p>
          <a:p>
            <a:pPr algn="l">
              <a:lnSpc>
                <a:spcPts val="3421"/>
              </a:lnSpc>
              <a:spcBef>
                <a:spcPct val="0"/>
              </a:spcBef>
            </a:pPr>
          </a:p>
        </p:txBody>
      </p:sp>
      <p:sp>
        <p:nvSpPr>
          <p:cNvPr name="Freeform 3" id="3"/>
          <p:cNvSpPr/>
          <p:nvPr/>
        </p:nvSpPr>
        <p:spPr>
          <a:xfrm flipH="false" flipV="false" rot="0">
            <a:off x="-4126608" y="4703644"/>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8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4" id="4"/>
          <p:cNvSpPr/>
          <p:nvPr/>
        </p:nvSpPr>
        <p:spPr>
          <a:xfrm flipH="false" flipV="false" rot="0">
            <a:off x="13681521" y="-230850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8999"/>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5" id="5"/>
          <p:cNvGrpSpPr/>
          <p:nvPr/>
        </p:nvGrpSpPr>
        <p:grpSpPr>
          <a:xfrm rot="0">
            <a:off x="2736182" y="2482578"/>
            <a:ext cx="74998" cy="6775722"/>
            <a:chOff x="0" y="0"/>
            <a:chExt cx="19752" cy="1784552"/>
          </a:xfrm>
        </p:grpSpPr>
        <p:sp>
          <p:nvSpPr>
            <p:cNvPr name="Freeform 6" id="6"/>
            <p:cNvSpPr/>
            <p:nvPr/>
          </p:nvSpPr>
          <p:spPr>
            <a:xfrm flipH="false" flipV="false" rot="0">
              <a:off x="0" y="0"/>
              <a:ext cx="19752" cy="1784552"/>
            </a:xfrm>
            <a:custGeom>
              <a:avLst/>
              <a:gdLst/>
              <a:ahLst/>
              <a:cxnLst/>
              <a:rect r="r" b="b" t="t" l="l"/>
              <a:pathLst>
                <a:path h="1784552" w="19752">
                  <a:moveTo>
                    <a:pt x="0" y="0"/>
                  </a:moveTo>
                  <a:lnTo>
                    <a:pt x="19752" y="0"/>
                  </a:lnTo>
                  <a:lnTo>
                    <a:pt x="19752" y="1784552"/>
                  </a:lnTo>
                  <a:lnTo>
                    <a:pt x="0" y="1784552"/>
                  </a:lnTo>
                  <a:close/>
                </a:path>
              </a:pathLst>
            </a:custGeom>
            <a:solidFill>
              <a:srgbClr val="22211E"/>
            </a:solidFill>
          </p:spPr>
        </p:sp>
        <p:sp>
          <p:nvSpPr>
            <p:cNvPr name="TextBox 7" id="7"/>
            <p:cNvSpPr txBox="true"/>
            <p:nvPr/>
          </p:nvSpPr>
          <p:spPr>
            <a:xfrm>
              <a:off x="0" y="-38100"/>
              <a:ext cx="19752" cy="1822652"/>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2736182" y="1150318"/>
            <a:ext cx="8115300" cy="1095836"/>
          </a:xfrm>
          <a:prstGeom prst="rect">
            <a:avLst/>
          </a:prstGeom>
        </p:spPr>
        <p:txBody>
          <a:bodyPr anchor="t" rtlCol="false" tIns="0" lIns="0" bIns="0" rIns="0">
            <a:spAutoFit/>
          </a:bodyPr>
          <a:lstStyle/>
          <a:p>
            <a:pPr algn="l" marL="0" indent="0" lvl="0">
              <a:lnSpc>
                <a:spcPts val="8985"/>
              </a:lnSpc>
              <a:spcBef>
                <a:spcPct val="0"/>
              </a:spcBef>
            </a:pPr>
            <a:r>
              <a:rPr lang="en-US" sz="6417" spc="417">
                <a:solidFill>
                  <a:srgbClr val="1A1A1A"/>
                </a:solidFill>
                <a:latin typeface="Alata"/>
                <a:ea typeface="Alata"/>
                <a:cs typeface="Alata"/>
                <a:sym typeface="Alata"/>
              </a:rPr>
              <a:t>Business Problem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2211E"/>
        </a:solidFill>
      </p:bgPr>
    </p:bg>
    <p:spTree>
      <p:nvGrpSpPr>
        <p:cNvPr id="1" name=""/>
        <p:cNvGrpSpPr/>
        <p:nvPr/>
      </p:nvGrpSpPr>
      <p:grpSpPr>
        <a:xfrm>
          <a:off x="0" y="0"/>
          <a:ext cx="0" cy="0"/>
          <a:chOff x="0" y="0"/>
          <a:chExt cx="0" cy="0"/>
        </a:xfrm>
      </p:grpSpPr>
      <p:sp>
        <p:nvSpPr>
          <p:cNvPr name="Freeform 2" id="2"/>
          <p:cNvSpPr/>
          <p:nvPr/>
        </p:nvSpPr>
        <p:spPr>
          <a:xfrm flipH="false" flipV="false" rot="0">
            <a:off x="-3164857" y="4941963"/>
            <a:ext cx="9379701" cy="9274179"/>
          </a:xfrm>
          <a:custGeom>
            <a:avLst/>
            <a:gdLst/>
            <a:ahLst/>
            <a:cxnLst/>
            <a:rect r="r" b="b" t="t" l="l"/>
            <a:pathLst>
              <a:path h="9274179" w="9379701">
                <a:moveTo>
                  <a:pt x="0" y="0"/>
                </a:moveTo>
                <a:lnTo>
                  <a:pt x="9379701" y="0"/>
                </a:lnTo>
                <a:lnTo>
                  <a:pt x="9379701" y="9274178"/>
                </a:lnTo>
                <a:lnTo>
                  <a:pt x="0" y="9274178"/>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3860225">
            <a:off x="5812801" y="-3273677"/>
            <a:ext cx="5813961" cy="5748554"/>
          </a:xfrm>
          <a:custGeom>
            <a:avLst/>
            <a:gdLst/>
            <a:ahLst/>
            <a:cxnLst/>
            <a:rect r="r" b="b" t="t" l="l"/>
            <a:pathLst>
              <a:path h="5748554" w="5813961">
                <a:moveTo>
                  <a:pt x="0" y="0"/>
                </a:moveTo>
                <a:lnTo>
                  <a:pt x="5813962" y="0"/>
                </a:lnTo>
                <a:lnTo>
                  <a:pt x="5813962" y="5748555"/>
                </a:lnTo>
                <a:lnTo>
                  <a:pt x="0" y="5748555"/>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4" id="4"/>
          <p:cNvGrpSpPr/>
          <p:nvPr/>
        </p:nvGrpSpPr>
        <p:grpSpPr>
          <a:xfrm rot="0">
            <a:off x="1135175" y="2182739"/>
            <a:ext cx="16017650" cy="2235349"/>
            <a:chOff x="0" y="0"/>
            <a:chExt cx="5439923" cy="759170"/>
          </a:xfrm>
        </p:grpSpPr>
        <p:sp>
          <p:nvSpPr>
            <p:cNvPr name="Freeform 5" id="5"/>
            <p:cNvSpPr/>
            <p:nvPr/>
          </p:nvSpPr>
          <p:spPr>
            <a:xfrm flipH="false" flipV="false" rot="0">
              <a:off x="0" y="0"/>
              <a:ext cx="5439923" cy="759170"/>
            </a:xfrm>
            <a:custGeom>
              <a:avLst/>
              <a:gdLst/>
              <a:ahLst/>
              <a:cxnLst/>
              <a:rect r="r" b="b" t="t" l="l"/>
              <a:pathLst>
                <a:path h="759170" w="5439923">
                  <a:moveTo>
                    <a:pt x="5317" y="0"/>
                  </a:moveTo>
                  <a:lnTo>
                    <a:pt x="5434607" y="0"/>
                  </a:lnTo>
                  <a:cubicBezTo>
                    <a:pt x="5437543" y="0"/>
                    <a:pt x="5439923" y="2380"/>
                    <a:pt x="5439923" y="5317"/>
                  </a:cubicBezTo>
                  <a:lnTo>
                    <a:pt x="5439923" y="753854"/>
                  </a:lnTo>
                  <a:cubicBezTo>
                    <a:pt x="5439923" y="755264"/>
                    <a:pt x="5439363" y="756616"/>
                    <a:pt x="5438366" y="757613"/>
                  </a:cubicBezTo>
                  <a:cubicBezTo>
                    <a:pt x="5437369" y="758610"/>
                    <a:pt x="5436017" y="759170"/>
                    <a:pt x="5434607" y="759170"/>
                  </a:cubicBezTo>
                  <a:lnTo>
                    <a:pt x="5317" y="759170"/>
                  </a:lnTo>
                  <a:cubicBezTo>
                    <a:pt x="2380" y="759170"/>
                    <a:pt x="0" y="756790"/>
                    <a:pt x="0" y="753854"/>
                  </a:cubicBezTo>
                  <a:lnTo>
                    <a:pt x="0" y="5317"/>
                  </a:lnTo>
                  <a:cubicBezTo>
                    <a:pt x="0" y="3907"/>
                    <a:pt x="560" y="2554"/>
                    <a:pt x="1557" y="1557"/>
                  </a:cubicBezTo>
                  <a:cubicBezTo>
                    <a:pt x="2554" y="560"/>
                    <a:pt x="3907" y="0"/>
                    <a:pt x="5317" y="0"/>
                  </a:cubicBezTo>
                  <a:close/>
                </a:path>
              </a:pathLst>
            </a:custGeom>
            <a:solidFill>
              <a:srgbClr val="F2F4F5"/>
            </a:solidFill>
          </p:spPr>
        </p:sp>
        <p:sp>
          <p:nvSpPr>
            <p:cNvPr name="TextBox 6" id="6"/>
            <p:cNvSpPr txBox="true"/>
            <p:nvPr/>
          </p:nvSpPr>
          <p:spPr>
            <a:xfrm>
              <a:off x="0" y="-38100"/>
              <a:ext cx="5439923" cy="79727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135175" y="4763032"/>
            <a:ext cx="16017650" cy="2006749"/>
            <a:chOff x="0" y="0"/>
            <a:chExt cx="5439923" cy="681533"/>
          </a:xfrm>
        </p:grpSpPr>
        <p:sp>
          <p:nvSpPr>
            <p:cNvPr name="Freeform 8" id="8"/>
            <p:cNvSpPr/>
            <p:nvPr/>
          </p:nvSpPr>
          <p:spPr>
            <a:xfrm flipH="false" flipV="false" rot="0">
              <a:off x="0" y="0"/>
              <a:ext cx="5439923" cy="681533"/>
            </a:xfrm>
            <a:custGeom>
              <a:avLst/>
              <a:gdLst/>
              <a:ahLst/>
              <a:cxnLst/>
              <a:rect r="r" b="b" t="t" l="l"/>
              <a:pathLst>
                <a:path h="681533" w="5439923">
                  <a:moveTo>
                    <a:pt x="5317" y="0"/>
                  </a:moveTo>
                  <a:lnTo>
                    <a:pt x="5434607" y="0"/>
                  </a:lnTo>
                  <a:cubicBezTo>
                    <a:pt x="5437543" y="0"/>
                    <a:pt x="5439923" y="2380"/>
                    <a:pt x="5439923" y="5317"/>
                  </a:cubicBezTo>
                  <a:lnTo>
                    <a:pt x="5439923" y="676216"/>
                  </a:lnTo>
                  <a:cubicBezTo>
                    <a:pt x="5439923" y="677626"/>
                    <a:pt x="5439363" y="678979"/>
                    <a:pt x="5438366" y="679976"/>
                  </a:cubicBezTo>
                  <a:cubicBezTo>
                    <a:pt x="5437369" y="680973"/>
                    <a:pt x="5436017" y="681533"/>
                    <a:pt x="5434607" y="681533"/>
                  </a:cubicBezTo>
                  <a:lnTo>
                    <a:pt x="5317" y="681533"/>
                  </a:lnTo>
                  <a:cubicBezTo>
                    <a:pt x="3907" y="681533"/>
                    <a:pt x="2554" y="680973"/>
                    <a:pt x="1557" y="679976"/>
                  </a:cubicBezTo>
                  <a:cubicBezTo>
                    <a:pt x="560" y="678979"/>
                    <a:pt x="0" y="677626"/>
                    <a:pt x="0" y="676216"/>
                  </a:cubicBezTo>
                  <a:lnTo>
                    <a:pt x="0" y="5317"/>
                  </a:lnTo>
                  <a:cubicBezTo>
                    <a:pt x="0" y="3907"/>
                    <a:pt x="560" y="2554"/>
                    <a:pt x="1557" y="1557"/>
                  </a:cubicBezTo>
                  <a:cubicBezTo>
                    <a:pt x="2554" y="560"/>
                    <a:pt x="3907" y="0"/>
                    <a:pt x="5317" y="0"/>
                  </a:cubicBezTo>
                  <a:close/>
                </a:path>
              </a:pathLst>
            </a:custGeom>
            <a:solidFill>
              <a:srgbClr val="F2F4F5"/>
            </a:solidFill>
          </p:spPr>
        </p:sp>
        <p:sp>
          <p:nvSpPr>
            <p:cNvPr name="TextBox 9" id="9"/>
            <p:cNvSpPr txBox="true"/>
            <p:nvPr/>
          </p:nvSpPr>
          <p:spPr>
            <a:xfrm>
              <a:off x="0" y="-38100"/>
              <a:ext cx="5439923" cy="719633"/>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135175" y="7122206"/>
            <a:ext cx="16017650" cy="2151396"/>
            <a:chOff x="0" y="0"/>
            <a:chExt cx="5439923" cy="730658"/>
          </a:xfrm>
        </p:grpSpPr>
        <p:sp>
          <p:nvSpPr>
            <p:cNvPr name="Freeform 11" id="11"/>
            <p:cNvSpPr/>
            <p:nvPr/>
          </p:nvSpPr>
          <p:spPr>
            <a:xfrm flipH="false" flipV="false" rot="0">
              <a:off x="0" y="0"/>
              <a:ext cx="5439923" cy="730658"/>
            </a:xfrm>
            <a:custGeom>
              <a:avLst/>
              <a:gdLst/>
              <a:ahLst/>
              <a:cxnLst/>
              <a:rect r="r" b="b" t="t" l="l"/>
              <a:pathLst>
                <a:path h="730658" w="5439923">
                  <a:moveTo>
                    <a:pt x="5317" y="0"/>
                  </a:moveTo>
                  <a:lnTo>
                    <a:pt x="5434607" y="0"/>
                  </a:lnTo>
                  <a:cubicBezTo>
                    <a:pt x="5437543" y="0"/>
                    <a:pt x="5439923" y="2380"/>
                    <a:pt x="5439923" y="5317"/>
                  </a:cubicBezTo>
                  <a:lnTo>
                    <a:pt x="5439923" y="725342"/>
                  </a:lnTo>
                  <a:cubicBezTo>
                    <a:pt x="5439923" y="726752"/>
                    <a:pt x="5439363" y="728104"/>
                    <a:pt x="5438366" y="729101"/>
                  </a:cubicBezTo>
                  <a:cubicBezTo>
                    <a:pt x="5437369" y="730098"/>
                    <a:pt x="5436017" y="730658"/>
                    <a:pt x="5434607" y="730658"/>
                  </a:cubicBezTo>
                  <a:lnTo>
                    <a:pt x="5317" y="730658"/>
                  </a:lnTo>
                  <a:cubicBezTo>
                    <a:pt x="3907" y="730658"/>
                    <a:pt x="2554" y="730098"/>
                    <a:pt x="1557" y="729101"/>
                  </a:cubicBezTo>
                  <a:cubicBezTo>
                    <a:pt x="560" y="728104"/>
                    <a:pt x="0" y="726752"/>
                    <a:pt x="0" y="725342"/>
                  </a:cubicBezTo>
                  <a:lnTo>
                    <a:pt x="0" y="5317"/>
                  </a:lnTo>
                  <a:cubicBezTo>
                    <a:pt x="0" y="3907"/>
                    <a:pt x="560" y="2554"/>
                    <a:pt x="1557" y="1557"/>
                  </a:cubicBezTo>
                  <a:cubicBezTo>
                    <a:pt x="2554" y="560"/>
                    <a:pt x="3907" y="0"/>
                    <a:pt x="5317" y="0"/>
                  </a:cubicBezTo>
                  <a:close/>
                </a:path>
              </a:pathLst>
            </a:custGeom>
            <a:solidFill>
              <a:srgbClr val="F2F4F5"/>
            </a:solidFill>
          </p:spPr>
        </p:sp>
        <p:sp>
          <p:nvSpPr>
            <p:cNvPr name="TextBox 12" id="12"/>
            <p:cNvSpPr txBox="true"/>
            <p:nvPr/>
          </p:nvSpPr>
          <p:spPr>
            <a:xfrm>
              <a:off x="0" y="-38100"/>
              <a:ext cx="5439923" cy="768758"/>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4967507" y="2385612"/>
            <a:ext cx="11749862" cy="1940168"/>
          </a:xfrm>
          <a:prstGeom prst="rect">
            <a:avLst/>
          </a:prstGeom>
        </p:spPr>
        <p:txBody>
          <a:bodyPr anchor="t" rtlCol="false" tIns="0" lIns="0" bIns="0" rIns="0">
            <a:spAutoFit/>
          </a:bodyPr>
          <a:lstStyle/>
          <a:p>
            <a:pPr algn="l" marL="0" indent="0" lvl="0">
              <a:lnSpc>
                <a:spcPts val="3826"/>
              </a:lnSpc>
              <a:spcBef>
                <a:spcPct val="0"/>
              </a:spcBef>
            </a:pPr>
            <a:r>
              <a:rPr lang="en-US" sz="2733" spc="194" strike="noStrike" u="none">
                <a:solidFill>
                  <a:srgbClr val="191919"/>
                </a:solidFill>
                <a:latin typeface="Glacial Indifference"/>
                <a:ea typeface="Glacial Indifference"/>
                <a:cs typeface="Glacial Indifference"/>
                <a:sym typeface="Glacial Indifference"/>
              </a:rPr>
              <a:t>Growing global demand to reduce the airline industry’s carbon footprint has led to more stringent environmental laws. These regulations increase operational costs and limit expansion potential.</a:t>
            </a:r>
          </a:p>
        </p:txBody>
      </p:sp>
      <p:sp>
        <p:nvSpPr>
          <p:cNvPr name="TextBox 14" id="14"/>
          <p:cNvSpPr txBox="true"/>
          <p:nvPr/>
        </p:nvSpPr>
        <p:spPr>
          <a:xfrm rot="0">
            <a:off x="1298828" y="2277165"/>
            <a:ext cx="3668679" cy="857630"/>
          </a:xfrm>
          <a:prstGeom prst="rect">
            <a:avLst/>
          </a:prstGeom>
        </p:spPr>
        <p:txBody>
          <a:bodyPr anchor="t" rtlCol="false" tIns="0" lIns="0" bIns="0" rIns="0">
            <a:spAutoFit/>
          </a:bodyPr>
          <a:lstStyle/>
          <a:p>
            <a:pPr algn="l" marL="0" indent="0" lvl="0">
              <a:lnSpc>
                <a:spcPts val="3411"/>
              </a:lnSpc>
              <a:spcBef>
                <a:spcPct val="0"/>
              </a:spcBef>
            </a:pPr>
            <a:r>
              <a:rPr lang="en-US" sz="2436" spc="158">
                <a:solidFill>
                  <a:srgbClr val="191919"/>
                </a:solidFill>
                <a:latin typeface="Alata"/>
                <a:ea typeface="Alata"/>
                <a:cs typeface="Alata"/>
                <a:sym typeface="Alata"/>
              </a:rPr>
              <a:t>Stricter Environmental Regulations</a:t>
            </a:r>
          </a:p>
        </p:txBody>
      </p:sp>
      <p:sp>
        <p:nvSpPr>
          <p:cNvPr name="TextBox 15" id="15"/>
          <p:cNvSpPr txBox="true"/>
          <p:nvPr/>
        </p:nvSpPr>
        <p:spPr>
          <a:xfrm rot="0">
            <a:off x="1067709" y="904875"/>
            <a:ext cx="7799596" cy="1095836"/>
          </a:xfrm>
          <a:prstGeom prst="rect">
            <a:avLst/>
          </a:prstGeom>
        </p:spPr>
        <p:txBody>
          <a:bodyPr anchor="t" rtlCol="false" tIns="0" lIns="0" bIns="0" rIns="0">
            <a:spAutoFit/>
          </a:bodyPr>
          <a:lstStyle/>
          <a:p>
            <a:pPr algn="l" marL="0" indent="0" lvl="0">
              <a:lnSpc>
                <a:spcPts val="8985"/>
              </a:lnSpc>
              <a:spcBef>
                <a:spcPct val="0"/>
              </a:spcBef>
            </a:pPr>
            <a:r>
              <a:rPr lang="en-US" sz="6417" spc="417">
                <a:solidFill>
                  <a:srgbClr val="FFFFFF"/>
                </a:solidFill>
                <a:latin typeface="Alata"/>
                <a:ea typeface="Alata"/>
                <a:cs typeface="Alata"/>
                <a:sym typeface="Alata"/>
              </a:rPr>
              <a:t>Challenges</a:t>
            </a:r>
          </a:p>
        </p:txBody>
      </p:sp>
      <p:sp>
        <p:nvSpPr>
          <p:cNvPr name="TextBox 16" id="16"/>
          <p:cNvSpPr txBox="true"/>
          <p:nvPr/>
        </p:nvSpPr>
        <p:spPr>
          <a:xfrm rot="0">
            <a:off x="1298828" y="4884813"/>
            <a:ext cx="5324901" cy="426444"/>
          </a:xfrm>
          <a:prstGeom prst="rect">
            <a:avLst/>
          </a:prstGeom>
        </p:spPr>
        <p:txBody>
          <a:bodyPr anchor="t" rtlCol="false" tIns="0" lIns="0" bIns="0" rIns="0">
            <a:spAutoFit/>
          </a:bodyPr>
          <a:lstStyle/>
          <a:p>
            <a:pPr algn="l" marL="0" indent="0" lvl="0">
              <a:lnSpc>
                <a:spcPts val="3411"/>
              </a:lnSpc>
              <a:spcBef>
                <a:spcPct val="0"/>
              </a:spcBef>
            </a:pPr>
            <a:r>
              <a:rPr lang="en-US" sz="2436" spc="158">
                <a:solidFill>
                  <a:srgbClr val="191919"/>
                </a:solidFill>
                <a:latin typeface="Alata"/>
                <a:ea typeface="Alata"/>
                <a:cs typeface="Alata"/>
                <a:sym typeface="Alata"/>
              </a:rPr>
              <a:t>Higher Flight Taxes</a:t>
            </a:r>
          </a:p>
        </p:txBody>
      </p:sp>
      <p:sp>
        <p:nvSpPr>
          <p:cNvPr name="TextBox 17" id="17"/>
          <p:cNvSpPr txBox="true"/>
          <p:nvPr/>
        </p:nvSpPr>
        <p:spPr>
          <a:xfrm rot="0">
            <a:off x="1298828" y="7237302"/>
            <a:ext cx="2981686" cy="1288817"/>
          </a:xfrm>
          <a:prstGeom prst="rect">
            <a:avLst/>
          </a:prstGeom>
        </p:spPr>
        <p:txBody>
          <a:bodyPr anchor="t" rtlCol="false" tIns="0" lIns="0" bIns="0" rIns="0">
            <a:spAutoFit/>
          </a:bodyPr>
          <a:lstStyle/>
          <a:p>
            <a:pPr algn="l" marL="0" indent="0" lvl="0">
              <a:lnSpc>
                <a:spcPts val="3411"/>
              </a:lnSpc>
              <a:spcBef>
                <a:spcPct val="0"/>
              </a:spcBef>
            </a:pPr>
            <a:r>
              <a:rPr lang="en-US" sz="2436" spc="158">
                <a:solidFill>
                  <a:srgbClr val="191919"/>
                </a:solidFill>
                <a:latin typeface="Alata"/>
                <a:ea typeface="Alata"/>
                <a:cs typeface="Alata"/>
                <a:sym typeface="Alata"/>
              </a:rPr>
              <a:t>Tight Labor Market and Rising Labor Costs</a:t>
            </a:r>
          </a:p>
        </p:txBody>
      </p:sp>
      <p:sp>
        <p:nvSpPr>
          <p:cNvPr name="TextBox 18" id="18"/>
          <p:cNvSpPr txBox="true"/>
          <p:nvPr/>
        </p:nvSpPr>
        <p:spPr>
          <a:xfrm rot="0">
            <a:off x="4967507" y="4766725"/>
            <a:ext cx="11995658" cy="1940168"/>
          </a:xfrm>
          <a:prstGeom prst="rect">
            <a:avLst/>
          </a:prstGeom>
        </p:spPr>
        <p:txBody>
          <a:bodyPr anchor="t" rtlCol="false" tIns="0" lIns="0" bIns="0" rIns="0">
            <a:spAutoFit/>
          </a:bodyPr>
          <a:lstStyle/>
          <a:p>
            <a:pPr algn="l">
              <a:lnSpc>
                <a:spcPts val="3826"/>
              </a:lnSpc>
              <a:spcBef>
                <a:spcPct val="0"/>
              </a:spcBef>
            </a:pPr>
            <a:r>
              <a:rPr lang="en-US" sz="2733" spc="194">
                <a:solidFill>
                  <a:srgbClr val="191919"/>
                </a:solidFill>
                <a:latin typeface="Glacial Indifference"/>
                <a:ea typeface="Glacial Indifference"/>
                <a:cs typeface="Glacial Indifference"/>
                <a:sym typeface="Glacial Indifference"/>
              </a:rPr>
              <a:t>Governments worldwide are imposing higher taxes on flights to address environmental concerns and raise revenue. This results in increased costs for airlines, which can lead to reduced demand for air travel.</a:t>
            </a:r>
          </a:p>
        </p:txBody>
      </p:sp>
      <p:sp>
        <p:nvSpPr>
          <p:cNvPr name="TextBox 19" id="19"/>
          <p:cNvSpPr txBox="true"/>
          <p:nvPr/>
        </p:nvSpPr>
        <p:spPr>
          <a:xfrm rot="0">
            <a:off x="4687105" y="7331756"/>
            <a:ext cx="12276060" cy="1885472"/>
          </a:xfrm>
          <a:prstGeom prst="rect">
            <a:avLst/>
          </a:prstGeom>
        </p:spPr>
        <p:txBody>
          <a:bodyPr anchor="t" rtlCol="false" tIns="0" lIns="0" bIns="0" rIns="0">
            <a:spAutoFit/>
          </a:bodyPr>
          <a:lstStyle/>
          <a:p>
            <a:pPr algn="l" marL="0" indent="0" lvl="0">
              <a:lnSpc>
                <a:spcPts val="3768"/>
              </a:lnSpc>
              <a:spcBef>
                <a:spcPct val="0"/>
              </a:spcBef>
            </a:pPr>
            <a:r>
              <a:rPr lang="en-US" sz="2691" spc="191">
                <a:solidFill>
                  <a:srgbClr val="191919"/>
                </a:solidFill>
                <a:latin typeface="Glacial Indifference"/>
                <a:ea typeface="Glacial Indifference"/>
                <a:cs typeface="Glacial Indifference"/>
                <a:sym typeface="Glacial Indifference"/>
              </a:rPr>
              <a:t>A shortage of skilled professionals in the aviation sector has caused labor costs to rise. Additionally, higher turnover rates are driving up recruitment and training expenses, further straining operational budgets.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2211E"/>
        </a:solidFill>
      </p:bgPr>
    </p:bg>
    <p:spTree>
      <p:nvGrpSpPr>
        <p:cNvPr id="1" name=""/>
        <p:cNvGrpSpPr/>
        <p:nvPr/>
      </p:nvGrpSpPr>
      <p:grpSpPr>
        <a:xfrm>
          <a:off x="0" y="0"/>
          <a:ext cx="0" cy="0"/>
          <a:chOff x="0" y="0"/>
          <a:chExt cx="0" cy="0"/>
        </a:xfrm>
      </p:grpSpPr>
      <p:sp>
        <p:nvSpPr>
          <p:cNvPr name="Freeform 2" id="2"/>
          <p:cNvSpPr/>
          <p:nvPr/>
        </p:nvSpPr>
        <p:spPr>
          <a:xfrm flipH="false" flipV="false" rot="1257840">
            <a:off x="9587899" y="-1323153"/>
            <a:ext cx="14604082" cy="10249410"/>
          </a:xfrm>
          <a:custGeom>
            <a:avLst/>
            <a:gdLst/>
            <a:ahLst/>
            <a:cxnLst/>
            <a:rect r="r" b="b" t="t" l="l"/>
            <a:pathLst>
              <a:path h="10249410" w="14604082">
                <a:moveTo>
                  <a:pt x="0" y="0"/>
                </a:moveTo>
                <a:lnTo>
                  <a:pt x="14604082" y="0"/>
                </a:lnTo>
                <a:lnTo>
                  <a:pt x="14604082" y="10249410"/>
                </a:lnTo>
                <a:lnTo>
                  <a:pt x="0" y="10249410"/>
                </a:lnTo>
                <a:lnTo>
                  <a:pt x="0" y="0"/>
                </a:lnTo>
                <a:close/>
              </a:path>
            </a:pathLst>
          </a:custGeom>
          <a:blipFill>
            <a:blip r:embed="rId2">
              <a:alphaModFix amt="13000"/>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3" id="3"/>
          <p:cNvGrpSpPr>
            <a:grpSpLocks noChangeAspect="true"/>
          </p:cNvGrpSpPr>
          <p:nvPr/>
        </p:nvGrpSpPr>
        <p:grpSpPr>
          <a:xfrm rot="0">
            <a:off x="13528067" y="0"/>
            <a:ext cx="9203249" cy="7969598"/>
            <a:chOff x="0" y="0"/>
            <a:chExt cx="4282440" cy="3708400"/>
          </a:xfrm>
        </p:grpSpPr>
        <p:sp>
          <p:nvSpPr>
            <p:cNvPr name="Freeform 4" id="4"/>
            <p:cNvSpPr/>
            <p:nvPr/>
          </p:nvSpPr>
          <p:spPr>
            <a:xfrm flipH="true" flipV="false" rot="0">
              <a:off x="0" y="0"/>
              <a:ext cx="4282440" cy="3708400"/>
            </a:xfrm>
            <a:custGeom>
              <a:avLst/>
              <a:gdLst/>
              <a:ahLst/>
              <a:cxnLst/>
              <a:rect r="r" b="b" t="t" l="l"/>
              <a:pathLst>
                <a:path h="3708400" w="4282440">
                  <a:moveTo>
                    <a:pt x="1070610" y="0"/>
                  </a:moveTo>
                  <a:lnTo>
                    <a:pt x="3211830" y="0"/>
                  </a:lnTo>
                  <a:lnTo>
                    <a:pt x="4282440" y="1854200"/>
                  </a:lnTo>
                  <a:lnTo>
                    <a:pt x="3211830" y="3708400"/>
                  </a:lnTo>
                  <a:lnTo>
                    <a:pt x="1070610" y="3708400"/>
                  </a:lnTo>
                  <a:lnTo>
                    <a:pt x="0" y="1854200"/>
                  </a:lnTo>
                  <a:close/>
                </a:path>
              </a:pathLst>
            </a:custGeom>
            <a:blipFill>
              <a:blip r:embed="rId4"/>
              <a:stretch>
                <a:fillRect l="-17364" t="0" r="-12610" b="0"/>
              </a:stretch>
            </a:blipFill>
          </p:spPr>
        </p:sp>
      </p:grpSp>
      <p:grpSp>
        <p:nvGrpSpPr>
          <p:cNvPr name="Group 5" id="5"/>
          <p:cNvGrpSpPr>
            <a:grpSpLocks noChangeAspect="true"/>
          </p:cNvGrpSpPr>
          <p:nvPr/>
        </p:nvGrpSpPr>
        <p:grpSpPr>
          <a:xfrm rot="0">
            <a:off x="13686376" y="8363505"/>
            <a:ext cx="9203249" cy="7969598"/>
            <a:chOff x="0" y="0"/>
            <a:chExt cx="4282440" cy="3708400"/>
          </a:xfrm>
        </p:grpSpPr>
        <p:sp>
          <p:nvSpPr>
            <p:cNvPr name="Freeform 6" id="6"/>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5"/>
              <a:stretch>
                <a:fillRect l="-26973" t="0" r="-26973" b="0"/>
              </a:stretch>
            </a:blipFill>
          </p:spPr>
        </p:sp>
      </p:grpSp>
      <p:sp>
        <p:nvSpPr>
          <p:cNvPr name="Freeform 7" id="7"/>
          <p:cNvSpPr/>
          <p:nvPr/>
        </p:nvSpPr>
        <p:spPr>
          <a:xfrm flipH="false" flipV="false" rot="1257840">
            <a:off x="-4515796" y="6609692"/>
            <a:ext cx="14604082" cy="10249410"/>
          </a:xfrm>
          <a:custGeom>
            <a:avLst/>
            <a:gdLst/>
            <a:ahLst/>
            <a:cxnLst/>
            <a:rect r="r" b="b" t="t" l="l"/>
            <a:pathLst>
              <a:path h="10249410" w="14604082">
                <a:moveTo>
                  <a:pt x="0" y="0"/>
                </a:moveTo>
                <a:lnTo>
                  <a:pt x="14604082" y="0"/>
                </a:lnTo>
                <a:lnTo>
                  <a:pt x="14604082" y="10249410"/>
                </a:lnTo>
                <a:lnTo>
                  <a:pt x="0" y="10249410"/>
                </a:lnTo>
                <a:lnTo>
                  <a:pt x="0" y="0"/>
                </a:lnTo>
                <a:close/>
              </a:path>
            </a:pathLst>
          </a:custGeom>
          <a:blipFill>
            <a:blip r:embed="rId2">
              <a:alphaModFix amt="13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8" id="8"/>
          <p:cNvSpPr txBox="true"/>
          <p:nvPr/>
        </p:nvSpPr>
        <p:spPr>
          <a:xfrm rot="0">
            <a:off x="808431" y="2296187"/>
            <a:ext cx="12719636" cy="7535607"/>
          </a:xfrm>
          <a:prstGeom prst="rect">
            <a:avLst/>
          </a:prstGeom>
        </p:spPr>
        <p:txBody>
          <a:bodyPr anchor="t" rtlCol="false" tIns="0" lIns="0" bIns="0" rIns="0">
            <a:spAutoFit/>
          </a:bodyPr>
          <a:lstStyle/>
          <a:p>
            <a:pPr algn="l" marL="712468" indent="-356234" lvl="1">
              <a:lnSpc>
                <a:spcPts val="4619"/>
              </a:lnSpc>
              <a:buAutoNum type="arabicPeriod" startAt="1"/>
            </a:pPr>
            <a:r>
              <a:rPr lang="en-US" b="true" sz="3299" spc="234">
                <a:solidFill>
                  <a:srgbClr val="FFFFFF"/>
                </a:solidFill>
                <a:latin typeface="Glacial Indifference Bold"/>
                <a:ea typeface="Glacial Indifference Bold"/>
                <a:cs typeface="Glacial Indifference Bold"/>
                <a:sym typeface="Glacial Indifference Bold"/>
              </a:rPr>
              <a:t>Inc</a:t>
            </a:r>
            <a:r>
              <a:rPr lang="en-US" b="true" sz="3299" spc="234">
                <a:solidFill>
                  <a:srgbClr val="FFFFFF"/>
                </a:solidFill>
                <a:latin typeface="Glacial Indifference Bold"/>
                <a:ea typeface="Glacial Indifference Bold"/>
                <a:cs typeface="Glacial Indifference Bold"/>
                <a:sym typeface="Glacial Indifference Bold"/>
              </a:rPr>
              <a:t>rease Occupancy Rate</a:t>
            </a:r>
            <a:r>
              <a:rPr lang="en-US" sz="3299" spc="234">
                <a:solidFill>
                  <a:srgbClr val="FFFFFF"/>
                </a:solidFill>
                <a:latin typeface="Glacial Indifference"/>
                <a:ea typeface="Glacial Indifference"/>
                <a:cs typeface="Glacial Indifference"/>
                <a:sym typeface="Glacial Indifference"/>
              </a:rPr>
              <a:t> - By improving the occupancy rate, we can enhance the average profit per seat, helping to counter the financial challenges posed by rising costs and market pressures.</a:t>
            </a:r>
          </a:p>
          <a:p>
            <a:pPr algn="l" marL="712468" indent="-356234" lvl="1">
              <a:lnSpc>
                <a:spcPts val="4619"/>
              </a:lnSpc>
              <a:buAutoNum type="arabicPeriod" startAt="1"/>
            </a:pPr>
            <a:r>
              <a:rPr lang="en-US" b="true" sz="3299" spc="234">
                <a:solidFill>
                  <a:srgbClr val="FFFFFF"/>
                </a:solidFill>
                <a:latin typeface="Glacial Indifference Bold"/>
                <a:ea typeface="Glacial Indifference Bold"/>
                <a:cs typeface="Glacial Indifference Bold"/>
                <a:sym typeface="Glacial Indifference Bold"/>
              </a:rPr>
              <a:t>Improve Pricing Strategy</a:t>
            </a:r>
            <a:r>
              <a:rPr lang="en-US" sz="3299" spc="234">
                <a:solidFill>
                  <a:srgbClr val="FFFFFF"/>
                </a:solidFill>
                <a:latin typeface="Glacial Indifference"/>
                <a:ea typeface="Glacial Indifference"/>
                <a:cs typeface="Glacial Indifference"/>
                <a:sym typeface="Glacial Indifference"/>
              </a:rPr>
              <a:t> - Adapting our pricing model to reflect market trends and customer preferences will be key to attracting more passengers and retaining our customer base in a competitive environment.</a:t>
            </a:r>
          </a:p>
          <a:p>
            <a:pPr algn="l" marL="712468" indent="-356234" lvl="1">
              <a:lnSpc>
                <a:spcPts val="4619"/>
              </a:lnSpc>
              <a:buAutoNum type="arabicPeriod" startAt="1"/>
            </a:pPr>
            <a:r>
              <a:rPr lang="en-US" b="true" sz="3299" spc="234">
                <a:solidFill>
                  <a:srgbClr val="FFFFFF"/>
                </a:solidFill>
                <a:latin typeface="Glacial Indifference Bold"/>
                <a:ea typeface="Glacial Indifference Bold"/>
                <a:cs typeface="Glacial Indifference Bold"/>
                <a:sym typeface="Glacial Indifference Bold"/>
              </a:rPr>
              <a:t>Enhance Customer Experience</a:t>
            </a:r>
            <a:r>
              <a:rPr lang="en-US" sz="3299" spc="234">
                <a:solidFill>
                  <a:srgbClr val="FFFFFF"/>
                </a:solidFill>
                <a:latin typeface="Glacial Indifference"/>
                <a:ea typeface="Glacial Indifference"/>
                <a:cs typeface="Glacial Indifference"/>
                <a:sym typeface="Glacial Indifference"/>
              </a:rPr>
              <a:t> - Providing a seamless, convenient experience from booking to arrival will help us stand out in the market. This will foster stronger customer loyalty and encourage repeat business, which can drive long-term profitability.</a:t>
            </a:r>
          </a:p>
        </p:txBody>
      </p:sp>
      <p:sp>
        <p:nvSpPr>
          <p:cNvPr name="TextBox 9" id="9"/>
          <p:cNvSpPr txBox="true"/>
          <p:nvPr/>
        </p:nvSpPr>
        <p:spPr>
          <a:xfrm rot="0">
            <a:off x="1028700" y="895350"/>
            <a:ext cx="9895541" cy="1189719"/>
          </a:xfrm>
          <a:prstGeom prst="rect">
            <a:avLst/>
          </a:prstGeom>
        </p:spPr>
        <p:txBody>
          <a:bodyPr anchor="t" rtlCol="false" tIns="0" lIns="0" bIns="0" rIns="0">
            <a:spAutoFit/>
          </a:bodyPr>
          <a:lstStyle/>
          <a:p>
            <a:pPr algn="l" marL="0" indent="0" lvl="0">
              <a:lnSpc>
                <a:spcPts val="9764"/>
              </a:lnSpc>
              <a:spcBef>
                <a:spcPct val="0"/>
              </a:spcBef>
            </a:pPr>
            <a:r>
              <a:rPr lang="en-US" sz="6974" spc="453">
                <a:solidFill>
                  <a:srgbClr val="FFFFFF"/>
                </a:solidFill>
                <a:latin typeface="Alata"/>
                <a:ea typeface="Alata"/>
                <a:cs typeface="Alata"/>
                <a:sym typeface="Alata"/>
              </a:rPr>
              <a:t>Objectives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53134"/>
        </a:solidFill>
      </p:bgPr>
    </p:bg>
    <p:spTree>
      <p:nvGrpSpPr>
        <p:cNvPr id="1" name=""/>
        <p:cNvGrpSpPr/>
        <p:nvPr/>
      </p:nvGrpSpPr>
      <p:grpSpPr>
        <a:xfrm>
          <a:off x="0" y="0"/>
          <a:ext cx="0" cy="0"/>
          <a:chOff x="0" y="0"/>
          <a:chExt cx="0" cy="0"/>
        </a:xfrm>
      </p:grpSpPr>
      <p:sp>
        <p:nvSpPr>
          <p:cNvPr name="Freeform 2" id="2"/>
          <p:cNvSpPr/>
          <p:nvPr/>
        </p:nvSpPr>
        <p:spPr>
          <a:xfrm flipH="false" flipV="false" rot="-3860225">
            <a:off x="12926962" y="4667372"/>
            <a:ext cx="9987884" cy="9875520"/>
          </a:xfrm>
          <a:custGeom>
            <a:avLst/>
            <a:gdLst/>
            <a:ahLst/>
            <a:cxnLst/>
            <a:rect r="r" b="b" t="t" l="l"/>
            <a:pathLst>
              <a:path h="9875520" w="9987884">
                <a:moveTo>
                  <a:pt x="0" y="0"/>
                </a:moveTo>
                <a:lnTo>
                  <a:pt x="9987884" y="0"/>
                </a:lnTo>
                <a:lnTo>
                  <a:pt x="9987884" y="9875520"/>
                </a:lnTo>
                <a:lnTo>
                  <a:pt x="0" y="9875520"/>
                </a:lnTo>
                <a:lnTo>
                  <a:pt x="0" y="0"/>
                </a:lnTo>
                <a:close/>
              </a:path>
            </a:pathLst>
          </a:custGeom>
          <a:blipFill>
            <a:blip r:embed="rId2">
              <a:alphaModFix amt="54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5185370">
            <a:off x="-3542676" y="-3258225"/>
            <a:ext cx="9142752" cy="9039896"/>
          </a:xfrm>
          <a:custGeom>
            <a:avLst/>
            <a:gdLst/>
            <a:ahLst/>
            <a:cxnLst/>
            <a:rect r="r" b="b" t="t" l="l"/>
            <a:pathLst>
              <a:path h="9039896" w="9142752">
                <a:moveTo>
                  <a:pt x="0" y="0"/>
                </a:moveTo>
                <a:lnTo>
                  <a:pt x="9142752" y="0"/>
                </a:lnTo>
                <a:lnTo>
                  <a:pt x="9142752" y="9039895"/>
                </a:lnTo>
                <a:lnTo>
                  <a:pt x="0" y="9039895"/>
                </a:lnTo>
                <a:lnTo>
                  <a:pt x="0" y="0"/>
                </a:lnTo>
                <a:close/>
              </a:path>
            </a:pathLst>
          </a:custGeom>
          <a:blipFill>
            <a:blip r:embed="rId2">
              <a:alphaModFix amt="54000"/>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4" id="4"/>
          <p:cNvGrpSpPr/>
          <p:nvPr/>
        </p:nvGrpSpPr>
        <p:grpSpPr>
          <a:xfrm rot="0">
            <a:off x="3609871" y="3620653"/>
            <a:ext cx="11068259" cy="2224157"/>
            <a:chOff x="0" y="0"/>
            <a:chExt cx="2915097" cy="585786"/>
          </a:xfrm>
        </p:grpSpPr>
        <p:sp>
          <p:nvSpPr>
            <p:cNvPr name="Freeform 5" id="5"/>
            <p:cNvSpPr/>
            <p:nvPr/>
          </p:nvSpPr>
          <p:spPr>
            <a:xfrm flipH="false" flipV="false" rot="0">
              <a:off x="0" y="0"/>
              <a:ext cx="2915097" cy="585786"/>
            </a:xfrm>
            <a:custGeom>
              <a:avLst/>
              <a:gdLst/>
              <a:ahLst/>
              <a:cxnLst/>
              <a:rect r="r" b="b" t="t" l="l"/>
              <a:pathLst>
                <a:path h="585786" w="2915097">
                  <a:moveTo>
                    <a:pt x="0" y="0"/>
                  </a:moveTo>
                  <a:lnTo>
                    <a:pt x="2915097" y="0"/>
                  </a:lnTo>
                  <a:lnTo>
                    <a:pt x="2915097" y="585786"/>
                  </a:lnTo>
                  <a:lnTo>
                    <a:pt x="0" y="585786"/>
                  </a:lnTo>
                  <a:close/>
                </a:path>
              </a:pathLst>
            </a:custGeom>
            <a:solidFill>
              <a:srgbClr val="F2F4F5">
                <a:alpha val="15686"/>
              </a:srgbClr>
            </a:solidFill>
            <a:ln w="38100" cap="sq">
              <a:solidFill>
                <a:srgbClr val="F2F4F5">
                  <a:alpha val="15686"/>
                </a:srgbClr>
              </a:solidFill>
              <a:prstDash val="solid"/>
              <a:miter/>
            </a:ln>
          </p:spPr>
        </p:sp>
        <p:sp>
          <p:nvSpPr>
            <p:cNvPr name="TextBox 6" id="6"/>
            <p:cNvSpPr txBox="true"/>
            <p:nvPr/>
          </p:nvSpPr>
          <p:spPr>
            <a:xfrm>
              <a:off x="0" y="-161925"/>
              <a:ext cx="2915097" cy="747711"/>
            </a:xfrm>
            <a:prstGeom prst="rect">
              <a:avLst/>
            </a:prstGeom>
          </p:spPr>
          <p:txBody>
            <a:bodyPr anchor="ctr" rtlCol="false" tIns="50800" lIns="50800" bIns="50800" rIns="50800"/>
            <a:lstStyle/>
            <a:p>
              <a:pPr algn="ctr" marL="0" indent="0" lvl="0">
                <a:lnSpc>
                  <a:spcPts val="10942"/>
                </a:lnSpc>
                <a:spcBef>
                  <a:spcPct val="0"/>
                </a:spcBef>
              </a:pPr>
            </a:p>
          </p:txBody>
        </p:sp>
      </p:grpSp>
      <p:sp>
        <p:nvSpPr>
          <p:cNvPr name="Freeform 7" id="7"/>
          <p:cNvSpPr/>
          <p:nvPr/>
        </p:nvSpPr>
        <p:spPr>
          <a:xfrm flipH="false" flipV="false" rot="0">
            <a:off x="-453831" y="0"/>
            <a:ext cx="19501422" cy="10287000"/>
          </a:xfrm>
          <a:custGeom>
            <a:avLst/>
            <a:gdLst/>
            <a:ahLst/>
            <a:cxnLst/>
            <a:rect r="r" b="b" t="t" l="l"/>
            <a:pathLst>
              <a:path h="10287000" w="19501422">
                <a:moveTo>
                  <a:pt x="0" y="0"/>
                </a:moveTo>
                <a:lnTo>
                  <a:pt x="19501421" y="0"/>
                </a:lnTo>
                <a:lnTo>
                  <a:pt x="19501421" y="10287000"/>
                </a:lnTo>
                <a:lnTo>
                  <a:pt x="0" y="10287000"/>
                </a:lnTo>
                <a:lnTo>
                  <a:pt x="0" y="0"/>
                </a:lnTo>
                <a:close/>
              </a:path>
            </a:pathLst>
          </a:custGeom>
          <a:blipFill>
            <a:blip r:embed="rId4"/>
            <a:stretch>
              <a:fillRect l="0" t="0" r="0" b="0"/>
            </a:stretch>
          </a:blipFill>
        </p:spPr>
      </p:sp>
      <p:sp>
        <p:nvSpPr>
          <p:cNvPr name="TextBox 8" id="8"/>
          <p:cNvSpPr txBox="true"/>
          <p:nvPr/>
        </p:nvSpPr>
        <p:spPr>
          <a:xfrm rot="0">
            <a:off x="4118275" y="3999826"/>
            <a:ext cx="10051450" cy="1344528"/>
          </a:xfrm>
          <a:prstGeom prst="rect">
            <a:avLst/>
          </a:prstGeom>
        </p:spPr>
        <p:txBody>
          <a:bodyPr anchor="t" rtlCol="false" tIns="0" lIns="0" bIns="0" rIns="0">
            <a:spAutoFit/>
          </a:bodyPr>
          <a:lstStyle/>
          <a:p>
            <a:pPr algn="ctr" marL="0" indent="0" lvl="0">
              <a:lnSpc>
                <a:spcPts val="10942"/>
              </a:lnSpc>
              <a:spcBef>
                <a:spcPct val="0"/>
              </a:spcBef>
            </a:pPr>
            <a:r>
              <a:rPr lang="en-US" sz="7815" spc="508">
                <a:solidFill>
                  <a:srgbClr val="FFFFFF"/>
                </a:solidFill>
                <a:latin typeface="Alata"/>
                <a:ea typeface="Alata"/>
                <a:cs typeface="Alata"/>
                <a:sym typeface="Alata"/>
              </a:rPr>
              <a:t>BASIC INSIGHTS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5873"/>
            <a:ext cx="9386423" cy="10316121"/>
            <a:chOff x="0" y="0"/>
            <a:chExt cx="2472144" cy="2717003"/>
          </a:xfrm>
        </p:grpSpPr>
        <p:sp>
          <p:nvSpPr>
            <p:cNvPr name="Freeform 3" id="3"/>
            <p:cNvSpPr/>
            <p:nvPr/>
          </p:nvSpPr>
          <p:spPr>
            <a:xfrm flipH="false" flipV="false" rot="0">
              <a:off x="0" y="0"/>
              <a:ext cx="2472144" cy="2717003"/>
            </a:xfrm>
            <a:custGeom>
              <a:avLst/>
              <a:gdLst/>
              <a:ahLst/>
              <a:cxnLst/>
              <a:rect r="r" b="b" t="t" l="l"/>
              <a:pathLst>
                <a:path h="2717003" w="2472144">
                  <a:moveTo>
                    <a:pt x="0" y="0"/>
                  </a:moveTo>
                  <a:lnTo>
                    <a:pt x="2472144" y="0"/>
                  </a:lnTo>
                  <a:lnTo>
                    <a:pt x="2472144" y="2717003"/>
                  </a:lnTo>
                  <a:lnTo>
                    <a:pt x="0" y="2717003"/>
                  </a:lnTo>
                  <a:close/>
                </a:path>
              </a:pathLst>
            </a:custGeom>
            <a:solidFill>
              <a:srgbClr val="22211E"/>
            </a:solidFill>
          </p:spPr>
        </p:sp>
        <p:sp>
          <p:nvSpPr>
            <p:cNvPr name="TextBox 4" id="4"/>
            <p:cNvSpPr txBox="true"/>
            <p:nvPr/>
          </p:nvSpPr>
          <p:spPr>
            <a:xfrm>
              <a:off x="0" y="-38100"/>
              <a:ext cx="2472144" cy="275510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4329437" y="455966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4508581" y="-576860"/>
            <a:ext cx="6544563" cy="3211121"/>
          </a:xfrm>
          <a:custGeom>
            <a:avLst/>
            <a:gdLst/>
            <a:ahLst/>
            <a:cxnLst/>
            <a:rect r="r" b="b" t="t" l="l"/>
            <a:pathLst>
              <a:path h="3211121" w="6544563">
                <a:moveTo>
                  <a:pt x="0" y="0"/>
                </a:moveTo>
                <a:lnTo>
                  <a:pt x="6544563" y="0"/>
                </a:lnTo>
                <a:lnTo>
                  <a:pt x="6544563" y="3211120"/>
                </a:lnTo>
                <a:lnTo>
                  <a:pt x="0" y="321112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Freeform 7" id="7"/>
          <p:cNvSpPr/>
          <p:nvPr/>
        </p:nvSpPr>
        <p:spPr>
          <a:xfrm flipH="false" flipV="false" rot="0">
            <a:off x="1028700" y="1028700"/>
            <a:ext cx="6926939" cy="6694318"/>
          </a:xfrm>
          <a:custGeom>
            <a:avLst/>
            <a:gdLst/>
            <a:ahLst/>
            <a:cxnLst/>
            <a:rect r="r" b="b" t="t" l="l"/>
            <a:pathLst>
              <a:path h="6694318" w="6926939">
                <a:moveTo>
                  <a:pt x="0" y="0"/>
                </a:moveTo>
                <a:lnTo>
                  <a:pt x="6926939" y="0"/>
                </a:lnTo>
                <a:lnTo>
                  <a:pt x="6926939" y="6694318"/>
                </a:lnTo>
                <a:lnTo>
                  <a:pt x="0" y="6694318"/>
                </a:lnTo>
                <a:lnTo>
                  <a:pt x="0" y="0"/>
                </a:lnTo>
                <a:close/>
              </a:path>
            </a:pathLst>
          </a:custGeom>
          <a:blipFill>
            <a:blip r:embed="rId4"/>
            <a:stretch>
              <a:fillRect l="0" t="0" r="0" b="0"/>
            </a:stretch>
          </a:blipFill>
        </p:spPr>
      </p:sp>
      <p:sp>
        <p:nvSpPr>
          <p:cNvPr name="TextBox 8" id="8"/>
          <p:cNvSpPr txBox="true"/>
          <p:nvPr/>
        </p:nvSpPr>
        <p:spPr>
          <a:xfrm rot="0">
            <a:off x="1514980" y="8567408"/>
            <a:ext cx="6265883" cy="546911"/>
          </a:xfrm>
          <a:prstGeom prst="rect">
            <a:avLst/>
          </a:prstGeom>
        </p:spPr>
        <p:txBody>
          <a:bodyPr anchor="t" rtlCol="false" tIns="0" lIns="0" bIns="0" rIns="0">
            <a:spAutoFit/>
          </a:bodyPr>
          <a:lstStyle/>
          <a:p>
            <a:pPr algn="ctr" marL="0" indent="0" lvl="0">
              <a:lnSpc>
                <a:spcPts val="4505"/>
              </a:lnSpc>
              <a:spcBef>
                <a:spcPct val="0"/>
              </a:spcBef>
            </a:pPr>
            <a:r>
              <a:rPr lang="en-US" sz="3218" spc="209">
                <a:solidFill>
                  <a:srgbClr val="FFFFFF"/>
                </a:solidFill>
                <a:latin typeface="Alata"/>
                <a:ea typeface="Alata"/>
                <a:cs typeface="Alata"/>
                <a:sym typeface="Alata"/>
              </a:rPr>
              <a:t>Table 1</a:t>
            </a:r>
          </a:p>
        </p:txBody>
      </p:sp>
      <p:sp>
        <p:nvSpPr>
          <p:cNvPr name="TextBox 9" id="9"/>
          <p:cNvSpPr txBox="true"/>
          <p:nvPr/>
        </p:nvSpPr>
        <p:spPr>
          <a:xfrm rot="0">
            <a:off x="9774613" y="530885"/>
            <a:ext cx="8064973" cy="9430213"/>
          </a:xfrm>
          <a:prstGeom prst="rect">
            <a:avLst/>
          </a:prstGeom>
        </p:spPr>
        <p:txBody>
          <a:bodyPr anchor="t" rtlCol="false" tIns="0" lIns="0" bIns="0" rIns="0">
            <a:spAutoFit/>
          </a:bodyPr>
          <a:lstStyle/>
          <a:p>
            <a:pPr algn="l">
              <a:lnSpc>
                <a:spcPts val="4718"/>
              </a:lnSpc>
              <a:spcBef>
                <a:spcPct val="0"/>
              </a:spcBef>
            </a:pPr>
            <a:r>
              <a:rPr lang="en-US" sz="3370" spc="239">
                <a:solidFill>
                  <a:srgbClr val="222222"/>
                </a:solidFill>
                <a:latin typeface="Glacial Indifference"/>
                <a:ea typeface="Glacial Indifference"/>
                <a:cs typeface="Glacial Indifference"/>
                <a:sym typeface="Glacial Indifference"/>
              </a:rPr>
              <a:t>The basic analysis of the airline data reveals key insights that are crucial for developing strategies to increase occupancy rates and optimize pricing. One of the first insights is related to the aircraft fleet, specifically </a:t>
            </a:r>
            <a:r>
              <a:rPr lang="en-US" b="true" sz="3370" spc="239">
                <a:solidFill>
                  <a:srgbClr val="222222"/>
                </a:solidFill>
                <a:latin typeface="Glacial Indifference Bold"/>
                <a:ea typeface="Glacial Indifference Bold"/>
                <a:cs typeface="Glacial Indifference Bold"/>
                <a:sym typeface="Glacial Indifference Bold"/>
              </a:rPr>
              <a:t>those with more than 100 seats</a:t>
            </a:r>
            <a:r>
              <a:rPr lang="en-US" sz="3370" spc="239">
                <a:solidFill>
                  <a:srgbClr val="222222"/>
                </a:solidFill>
                <a:latin typeface="Glacial Indifference"/>
                <a:ea typeface="Glacial Indifference"/>
                <a:cs typeface="Glacial Indifference"/>
                <a:sym typeface="Glacial Indifference"/>
              </a:rPr>
              <a:t>. Table 1 provides a breakdown of the aircraft with over 100 seats, highlighting their seat capacity. This information is essential for understanding the available capacity and identifying opportunities to improve seat utilization across different aircraft types.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0" y="5873"/>
            <a:ext cx="18288000" cy="6852621"/>
            <a:chOff x="0" y="0"/>
            <a:chExt cx="4816593" cy="1804806"/>
          </a:xfrm>
        </p:grpSpPr>
        <p:sp>
          <p:nvSpPr>
            <p:cNvPr name="Freeform 3" id="3"/>
            <p:cNvSpPr/>
            <p:nvPr/>
          </p:nvSpPr>
          <p:spPr>
            <a:xfrm flipH="false" flipV="false" rot="0">
              <a:off x="0" y="0"/>
              <a:ext cx="4816592" cy="1804806"/>
            </a:xfrm>
            <a:custGeom>
              <a:avLst/>
              <a:gdLst/>
              <a:ahLst/>
              <a:cxnLst/>
              <a:rect r="r" b="b" t="t" l="l"/>
              <a:pathLst>
                <a:path h="1804806" w="4816592">
                  <a:moveTo>
                    <a:pt x="0" y="0"/>
                  </a:moveTo>
                  <a:lnTo>
                    <a:pt x="4816592" y="0"/>
                  </a:lnTo>
                  <a:lnTo>
                    <a:pt x="4816592" y="1804806"/>
                  </a:lnTo>
                  <a:lnTo>
                    <a:pt x="0" y="1804806"/>
                  </a:lnTo>
                  <a:close/>
                </a:path>
              </a:pathLst>
            </a:custGeom>
            <a:solidFill>
              <a:srgbClr val="22211E"/>
            </a:solidFill>
          </p:spPr>
        </p:sp>
        <p:sp>
          <p:nvSpPr>
            <p:cNvPr name="TextBox 4" id="4"/>
            <p:cNvSpPr txBox="true"/>
            <p:nvPr/>
          </p:nvSpPr>
          <p:spPr>
            <a:xfrm>
              <a:off x="0" y="-38100"/>
              <a:ext cx="4816593" cy="1842906"/>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577779" y="1476893"/>
            <a:ext cx="9212958" cy="9109312"/>
          </a:xfrm>
          <a:custGeom>
            <a:avLst/>
            <a:gdLst/>
            <a:ahLst/>
            <a:cxnLst/>
            <a:rect r="r" b="b" t="t" l="l"/>
            <a:pathLst>
              <a:path h="9109312" w="9212958">
                <a:moveTo>
                  <a:pt x="0" y="0"/>
                </a:moveTo>
                <a:lnTo>
                  <a:pt x="9212958" y="0"/>
                </a:lnTo>
                <a:lnTo>
                  <a:pt x="9212958" y="9109312"/>
                </a:lnTo>
                <a:lnTo>
                  <a:pt x="0" y="9109312"/>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5400000">
            <a:off x="13410158" y="-1281736"/>
            <a:ext cx="6544563" cy="3211121"/>
          </a:xfrm>
          <a:custGeom>
            <a:avLst/>
            <a:gdLst/>
            <a:ahLst/>
            <a:cxnLst/>
            <a:rect r="r" b="b" t="t" l="l"/>
            <a:pathLst>
              <a:path h="3211121" w="6544563">
                <a:moveTo>
                  <a:pt x="0" y="0"/>
                </a:moveTo>
                <a:lnTo>
                  <a:pt x="6544563" y="0"/>
                </a:lnTo>
                <a:lnTo>
                  <a:pt x="6544563" y="3211121"/>
                </a:lnTo>
                <a:lnTo>
                  <a:pt x="0" y="3211121"/>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101516"/>
            </a:stretch>
          </a:blipFill>
          <a:ln cap="sq">
            <a:noFill/>
            <a:prstDash val="solid"/>
            <a:miter/>
          </a:ln>
        </p:spPr>
      </p:sp>
      <p:sp>
        <p:nvSpPr>
          <p:cNvPr name="Freeform 7" id="7"/>
          <p:cNvSpPr/>
          <p:nvPr/>
        </p:nvSpPr>
        <p:spPr>
          <a:xfrm flipH="false" flipV="false" rot="0">
            <a:off x="561891" y="328177"/>
            <a:ext cx="17348530" cy="5707724"/>
          </a:xfrm>
          <a:custGeom>
            <a:avLst/>
            <a:gdLst/>
            <a:ahLst/>
            <a:cxnLst/>
            <a:rect r="r" b="b" t="t" l="l"/>
            <a:pathLst>
              <a:path h="5707724" w="17348530">
                <a:moveTo>
                  <a:pt x="0" y="0"/>
                </a:moveTo>
                <a:lnTo>
                  <a:pt x="17348529" y="0"/>
                </a:lnTo>
                <a:lnTo>
                  <a:pt x="17348529" y="5707724"/>
                </a:lnTo>
                <a:lnTo>
                  <a:pt x="0" y="5707724"/>
                </a:lnTo>
                <a:lnTo>
                  <a:pt x="0" y="0"/>
                </a:lnTo>
                <a:close/>
              </a:path>
            </a:pathLst>
          </a:custGeom>
          <a:blipFill>
            <a:blip r:embed="rId4"/>
            <a:stretch>
              <a:fillRect l="-2344" t="-1128" r="0" b="-1525"/>
            </a:stretch>
          </a:blipFill>
        </p:spPr>
      </p:sp>
      <p:sp>
        <p:nvSpPr>
          <p:cNvPr name="TextBox 8" id="8"/>
          <p:cNvSpPr txBox="true"/>
          <p:nvPr/>
        </p:nvSpPr>
        <p:spPr>
          <a:xfrm rot="0">
            <a:off x="421493" y="6949114"/>
            <a:ext cx="17629326" cy="2600517"/>
          </a:xfrm>
          <a:prstGeom prst="rect">
            <a:avLst/>
          </a:prstGeom>
        </p:spPr>
        <p:txBody>
          <a:bodyPr anchor="t" rtlCol="false" tIns="0" lIns="0" bIns="0" rIns="0">
            <a:spAutoFit/>
          </a:bodyPr>
          <a:lstStyle/>
          <a:p>
            <a:pPr algn="l">
              <a:lnSpc>
                <a:spcPts val="4189"/>
              </a:lnSpc>
              <a:spcBef>
                <a:spcPct val="0"/>
              </a:spcBef>
            </a:pPr>
            <a:r>
              <a:rPr lang="en-US" sz="2992" spc="212">
                <a:solidFill>
                  <a:srgbClr val="222222"/>
                </a:solidFill>
                <a:latin typeface="Glacial Indifference"/>
                <a:ea typeface="Glacial Indifference"/>
                <a:cs typeface="Glacial Indifference"/>
                <a:sym typeface="Glacial Indifference"/>
              </a:rPr>
              <a:t>To further explore the dynamics of ticket bookings and revenue generation, a line chart was utilized to track these metrics over time. The analysis shows a gradual increase in the number of tickets booked from June 22nd to July 7th, followed by a stable trend from July 8th to August. Notably, there is a significant peak in ticket bookings on a specific day during this period. </a:t>
            </a:r>
          </a:p>
        </p:txBody>
      </p:sp>
      <p:sp>
        <p:nvSpPr>
          <p:cNvPr name="TextBox 9" id="9"/>
          <p:cNvSpPr txBox="true"/>
          <p:nvPr/>
        </p:nvSpPr>
        <p:spPr>
          <a:xfrm rot="0">
            <a:off x="6649978" y="6216876"/>
            <a:ext cx="6265883" cy="546911"/>
          </a:xfrm>
          <a:prstGeom prst="rect">
            <a:avLst/>
          </a:prstGeom>
        </p:spPr>
        <p:txBody>
          <a:bodyPr anchor="t" rtlCol="false" tIns="0" lIns="0" bIns="0" rIns="0">
            <a:spAutoFit/>
          </a:bodyPr>
          <a:lstStyle/>
          <a:p>
            <a:pPr algn="ctr" marL="0" indent="0" lvl="0">
              <a:lnSpc>
                <a:spcPts val="4505"/>
              </a:lnSpc>
              <a:spcBef>
                <a:spcPct val="0"/>
              </a:spcBef>
            </a:pPr>
            <a:r>
              <a:rPr lang="en-US" sz="3218" spc="209">
                <a:solidFill>
                  <a:srgbClr val="FFFFFF"/>
                </a:solidFill>
                <a:latin typeface="Alata"/>
                <a:ea typeface="Alata"/>
                <a:cs typeface="Alata"/>
                <a:sym typeface="Alata"/>
              </a:rPr>
              <a:t>Figure 1</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DAGS0d7N1-c</dc:identifier>
  <dcterms:modified xsi:type="dcterms:W3CDTF">2011-08-01T06:04:30Z</dcterms:modified>
  <cp:revision>1</cp:revision>
  <dc:title>Black Modern Professional Business Project Presentation</dc:title>
</cp:coreProperties>
</file>

<file path=docProps/thumbnail.jpeg>
</file>